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43"/>
  </p:notesMasterIdLst>
  <p:handoutMasterIdLst>
    <p:handoutMasterId r:id="rId44"/>
  </p:handoutMasterIdLst>
  <p:sldIdLst>
    <p:sldId id="267" r:id="rId5"/>
    <p:sldId id="278" r:id="rId6"/>
    <p:sldId id="283" r:id="rId7"/>
    <p:sldId id="284" r:id="rId8"/>
    <p:sldId id="286" r:id="rId9"/>
    <p:sldId id="301" r:id="rId10"/>
    <p:sldId id="279" r:id="rId11"/>
    <p:sldId id="280" r:id="rId12"/>
    <p:sldId id="285" r:id="rId13"/>
    <p:sldId id="281" r:id="rId14"/>
    <p:sldId id="288" r:id="rId15"/>
    <p:sldId id="269" r:id="rId16"/>
    <p:sldId id="271" r:id="rId17"/>
    <p:sldId id="272" r:id="rId18"/>
    <p:sldId id="282" r:id="rId19"/>
    <p:sldId id="302" r:id="rId20"/>
    <p:sldId id="273" r:id="rId21"/>
    <p:sldId id="289" r:id="rId22"/>
    <p:sldId id="303" r:id="rId23"/>
    <p:sldId id="312" r:id="rId24"/>
    <p:sldId id="307" r:id="rId25"/>
    <p:sldId id="308" r:id="rId26"/>
    <p:sldId id="305" r:id="rId27"/>
    <p:sldId id="306" r:id="rId28"/>
    <p:sldId id="310" r:id="rId29"/>
    <p:sldId id="309" r:id="rId30"/>
    <p:sldId id="290" r:id="rId31"/>
    <p:sldId id="291" r:id="rId32"/>
    <p:sldId id="297" r:id="rId33"/>
    <p:sldId id="298" r:id="rId34"/>
    <p:sldId id="292" r:id="rId35"/>
    <p:sldId id="293" r:id="rId36"/>
    <p:sldId id="299" r:id="rId37"/>
    <p:sldId id="300" r:id="rId38"/>
    <p:sldId id="296" r:id="rId39"/>
    <p:sldId id="294" r:id="rId40"/>
    <p:sldId id="295" r:id="rId41"/>
    <p:sldId id="311" r:id="rId42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" initials="p" lastIdx="1" clrIdx="0">
    <p:extLst>
      <p:ext uri="{19B8F6BF-5375-455C-9EA6-DF929625EA0E}">
        <p15:presenceInfo xmlns:p15="http://schemas.microsoft.com/office/powerpoint/2012/main" userId="6e038c6f5a5532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983" autoAdjust="0"/>
  </p:normalViewPr>
  <p:slideViewPr>
    <p:cSldViewPr>
      <p:cViewPr varScale="1">
        <p:scale>
          <a:sx n="62" d="100"/>
          <a:sy n="62" d="100"/>
        </p:scale>
        <p:origin x="72" y="6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5C30D-AD15-41D0-B7BB-36803F667E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A309E9C-F559-4482-9524-FFDBA48FE677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1.canny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演算法</a:t>
          </a:r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邊緣偵測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F8212226-ADC6-4B95-93B1-B5E34BDB2ECD}" type="par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A8912002-7498-4647-AD66-1563AA72D54A}" type="sib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56DD3677-614F-45AB-A5FF-66C5A18BA702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2.minarearect()-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找到包含邊緣之最小方框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8E3BAB02-5183-413C-92A2-E9D1C44ED780}" type="parTrans" cxnId="{12B2BE2A-CCCC-4281-8F9B-CF7D10373367}">
      <dgm:prSet/>
      <dgm:spPr/>
      <dgm:t>
        <a:bodyPr/>
        <a:lstStyle/>
        <a:p>
          <a:endParaRPr lang="zh-TW" altLang="en-US"/>
        </a:p>
      </dgm:t>
    </dgm:pt>
    <dgm:pt modelId="{1001B80D-F467-47B1-990A-AAF3C1FBE82A}" type="sibTrans" cxnId="{12B2BE2A-CCCC-4281-8F9B-CF7D10373367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814CA97-C876-4316-A99F-AB2708001DCD}">
          <dgm:prSet phldrT="[文字]"/>
          <dgm:spPr/>
          <dgm:t>
            <a:bodyPr/>
            <a:lstStyle/>
            <a:p>
              <a:r>
                <a:rPr lang="en-US" altLang="zh-TW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3. </a:t>
              </a:r>
              <a14:m>
                <m:oMath xmlns:m="http://schemas.openxmlformats.org/officeDocument/2006/math">
                  <m:r>
                    <a:rPr lang="zh-TW" altLang="en-US" i="1" dirty="0" smtClean="0">
                      <a:latin typeface="Cambria Math" panose="02040503050406030204" pitchFamily="18" charset="0"/>
                      <a:ea typeface="+mj-ea"/>
                    </a:rPr>
                    <m:t>計算</m:t>
                  </m:r>
                  <m:r>
                    <a:rPr lang="en-US" altLang="zh-TW" i="1" dirty="0" smtClean="0">
                      <a:latin typeface="Cambria Math" panose="02040503050406030204" pitchFamily="18" charset="0"/>
                      <a:ea typeface="+mj-ea"/>
                    </a:rPr>
                    <m:t>:</m:t>
                  </m:r>
                  <m:r>
                    <m:rPr>
                      <m:sty m:val="p"/>
                    </m:rPr>
                    <a:rPr lang="en-US" altLang="zh-TW" smtClean="0">
                      <a:latin typeface="Cambria Math" panose="02040503050406030204" pitchFamily="18" charset="0"/>
                      <a:ea typeface="+mj-ea"/>
                    </a:rPr>
                    <m:t>X</m:t>
                  </m:r>
                  <m:r>
                    <a:rPr lang="en-US" altLang="zh-TW" smtClean="0">
                      <a:latin typeface="Cambria Math" panose="02040503050406030204" pitchFamily="18" charset="0"/>
                      <a:ea typeface="+mj-ea"/>
                    </a:rPr>
                    <m:t>≈2×</m:t>
                  </m:r>
                  <m:f>
                    <m:fPr>
                      <m:ctrlPr>
                        <a:rPr lang="zh-TW" altLang="zh-TW" i="1">
                          <a:latin typeface="Cambria Math" panose="02040503050406030204" pitchFamily="18" charset="0"/>
                          <a:ea typeface="+mj-ea"/>
                        </a:rPr>
                      </m:ctrlPr>
                    </m:fPr>
                    <m:num>
                      <m:r>
                        <a:rPr lang="en-US" altLang="zh-TW" i="1">
                          <a:latin typeface="Cambria Math" panose="02040503050406030204" pitchFamily="18" charset="0"/>
                          <a:ea typeface="+mj-ea"/>
                        </a:rPr>
                        <m:t>𝑦</m:t>
                      </m:r>
                    </m:num>
                    <m:den>
                      <m:r>
                        <a:rPr lang="en-US" altLang="zh-TW" i="1">
                          <a:latin typeface="Cambria Math" panose="02040503050406030204" pitchFamily="18" charset="0"/>
                          <a:ea typeface="+mj-ea"/>
                        </a:rPr>
                        <m:t>𝑁</m:t>
                      </m:r>
                    </m:den>
                  </m:f>
                  <m:r>
                    <a:rPr lang="en-US" altLang="zh-TW" i="1">
                      <a:latin typeface="Cambria Math" panose="02040503050406030204" pitchFamily="18" charset="0"/>
                      <a:ea typeface="+mj-ea"/>
                    </a:rPr>
                    <m:t>×</m:t>
                  </m:r>
                  <m:func>
                    <m:funcPr>
                      <m:ctrlPr>
                        <a:rPr lang="zh-TW" altLang="zh-TW" i="1">
                          <a:latin typeface="Cambria Math" panose="02040503050406030204" pitchFamily="18" charset="0"/>
                          <a:ea typeface="+mj-ea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+mj-ea"/>
                        </a:rPr>
                        <m:t>tan</m:t>
                      </m:r>
                    </m:fName>
                    <m:e>
                      <m:r>
                        <a:rPr lang="en-US" altLang="zh-TW" i="1">
                          <a:latin typeface="Cambria Math" panose="02040503050406030204" pitchFamily="18" charset="0"/>
                          <a:ea typeface="+mj-ea"/>
                        </a:rPr>
                        <m:t>𝜃</m:t>
                      </m:r>
                    </m:e>
                  </m:func>
                  <m:r>
                    <a:rPr lang="en-US" altLang="zh-TW" i="1">
                      <a:latin typeface="Cambria Math" panose="02040503050406030204" pitchFamily="18" charset="0"/>
                      <a:ea typeface="+mj-ea"/>
                    </a:rPr>
                    <m:t>×</m:t>
                  </m:r>
                  <m:r>
                    <a:rPr lang="en-US" altLang="zh-TW" i="1">
                      <a:latin typeface="Cambria Math" panose="02040503050406030204" pitchFamily="18" charset="0"/>
                      <a:ea typeface="+mj-ea"/>
                    </a:rPr>
                    <m:t>𝑛</m:t>
                  </m:r>
                  <m:r>
                    <a:rPr lang="en-US" altLang="zh-TW" b="0" i="0" smtClean="0">
                      <a:latin typeface="Cambria Math" panose="02040503050406030204" pitchFamily="18" charset="0"/>
                      <a:ea typeface="+mj-ea"/>
                    </a:rPr>
                    <m:t>   </m:t>
                  </m:r>
                </m:oMath>
              </a14:m>
              <a:endPara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dgm:t>
        </dgm:pt>
      </mc:Choice>
      <mc:Fallback xmlns="">
        <dgm:pt modelId="{9814CA97-C876-4316-A99F-AB2708001DCD}">
          <dgm:prSet phldrT="[文字]"/>
          <dgm:spPr/>
          <dgm:t>
            <a:bodyPr/>
            <a:lstStyle/>
            <a:p>
              <a:r>
                <a:rPr lang="en-US" altLang="zh-TW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3. </a:t>
              </a:r>
              <a:r>
                <a:rPr lang="zh-TW" altLang="en-US" i="0" dirty="0">
                  <a:latin typeface="+mj-ea"/>
                  <a:ea typeface="+mj-ea"/>
                </a:rPr>
                <a:t>計算</a:t>
              </a:r>
              <a:r>
                <a:rPr lang="en-US" altLang="zh-TW" i="0" dirty="0">
                  <a:latin typeface="+mj-ea"/>
                  <a:ea typeface="+mj-ea"/>
                </a:rPr>
                <a:t>:</a:t>
              </a:r>
              <a:r>
                <a:rPr lang="en-US" altLang="zh-TW" i="0">
                  <a:latin typeface="+mj-ea"/>
                  <a:ea typeface="+mj-ea"/>
                </a:rPr>
                <a:t>X≈2×𝑦</a:t>
              </a:r>
              <a:r>
                <a:rPr lang="zh-TW" altLang="zh-TW" i="0">
                  <a:latin typeface="+mj-ea"/>
                  <a:ea typeface="+mj-ea"/>
                </a:rPr>
                <a:t>/</a:t>
              </a:r>
              <a:r>
                <a:rPr lang="en-US" altLang="zh-TW" i="0">
                  <a:latin typeface="+mj-ea"/>
                  <a:ea typeface="+mj-ea"/>
                </a:rPr>
                <a:t>𝑁×tan</a:t>
              </a:r>
              <a:r>
                <a:rPr lang="zh-TW" altLang="zh-TW" i="0">
                  <a:latin typeface="+mj-ea"/>
                  <a:ea typeface="+mj-ea"/>
                </a:rPr>
                <a:t>⁡</a:t>
              </a:r>
              <a:r>
                <a:rPr lang="en-US" altLang="zh-TW" i="0">
                  <a:latin typeface="+mj-ea"/>
                  <a:ea typeface="+mj-ea"/>
                </a:rPr>
                <a:t>𝜃×𝑛</a:t>
              </a:r>
              <a:r>
                <a:rPr lang="en-US" altLang="zh-TW" b="0" i="0">
                  <a:latin typeface="+mj-ea"/>
                  <a:ea typeface="+mj-ea"/>
                </a:rPr>
                <a:t>   </a:t>
              </a:r>
              <a:endPara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dgm:t>
        </dgm:pt>
      </mc:Fallback>
    </mc:AlternateContent>
    <dgm:pt modelId="{E47CD798-C744-4CA8-9ED7-2E4AABB6B7CE}" type="par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C478134B-823D-41A5-8902-23489BEAE583}" type="sib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3E1CE82D-EC50-4B80-8988-87B83CA8A6B0}" type="pres">
      <dgm:prSet presAssocID="{5DB5C30D-AD15-41D0-B7BB-36803F667E1E}" presName="outerComposite" presStyleCnt="0">
        <dgm:presLayoutVars>
          <dgm:chMax val="5"/>
          <dgm:dir/>
          <dgm:resizeHandles val="exact"/>
        </dgm:presLayoutVars>
      </dgm:prSet>
      <dgm:spPr/>
    </dgm:pt>
    <dgm:pt modelId="{29EF6B99-D079-46F4-8A6E-8889F7BE970A}" type="pres">
      <dgm:prSet presAssocID="{5DB5C30D-AD15-41D0-B7BB-36803F667E1E}" presName="dummyMaxCanvas" presStyleCnt="0">
        <dgm:presLayoutVars/>
      </dgm:prSet>
      <dgm:spPr/>
    </dgm:pt>
    <dgm:pt modelId="{76AE04D1-87C8-4E98-AD14-16A6DA65FA25}" type="pres">
      <dgm:prSet presAssocID="{5DB5C30D-AD15-41D0-B7BB-36803F667E1E}" presName="ThreeNodes_1" presStyleLbl="node1" presStyleIdx="0" presStyleCnt="3">
        <dgm:presLayoutVars>
          <dgm:bulletEnabled val="1"/>
        </dgm:presLayoutVars>
      </dgm:prSet>
      <dgm:spPr/>
    </dgm:pt>
    <dgm:pt modelId="{329A1815-6412-40C2-9C54-39BDF1090A08}" type="pres">
      <dgm:prSet presAssocID="{5DB5C30D-AD15-41D0-B7BB-36803F667E1E}" presName="ThreeNodes_2" presStyleLbl="node1" presStyleIdx="1" presStyleCnt="3">
        <dgm:presLayoutVars>
          <dgm:bulletEnabled val="1"/>
        </dgm:presLayoutVars>
      </dgm:prSet>
      <dgm:spPr/>
    </dgm:pt>
    <dgm:pt modelId="{3CDCDEDF-E00A-436A-9920-E59F3E514382}" type="pres">
      <dgm:prSet presAssocID="{5DB5C30D-AD15-41D0-B7BB-36803F667E1E}" presName="ThreeNodes_3" presStyleLbl="node1" presStyleIdx="2" presStyleCnt="3">
        <dgm:presLayoutVars>
          <dgm:bulletEnabled val="1"/>
        </dgm:presLayoutVars>
      </dgm:prSet>
      <dgm:spPr/>
    </dgm:pt>
    <dgm:pt modelId="{8C2EEB60-7F46-4D9A-BD8B-7BBB832E35D6}" type="pres">
      <dgm:prSet presAssocID="{5DB5C30D-AD15-41D0-B7BB-36803F667E1E}" presName="ThreeConn_1-2" presStyleLbl="fgAccFollowNode1" presStyleIdx="0" presStyleCnt="2">
        <dgm:presLayoutVars>
          <dgm:bulletEnabled val="1"/>
        </dgm:presLayoutVars>
      </dgm:prSet>
      <dgm:spPr/>
    </dgm:pt>
    <dgm:pt modelId="{85400747-25EA-475A-BD66-76C0D1D2BD33}" type="pres">
      <dgm:prSet presAssocID="{5DB5C30D-AD15-41D0-B7BB-36803F667E1E}" presName="ThreeConn_2-3" presStyleLbl="fgAccFollowNode1" presStyleIdx="1" presStyleCnt="2">
        <dgm:presLayoutVars>
          <dgm:bulletEnabled val="1"/>
        </dgm:presLayoutVars>
      </dgm:prSet>
      <dgm:spPr/>
    </dgm:pt>
    <dgm:pt modelId="{169688FB-2327-453B-B21E-C7267FAEEB43}" type="pres">
      <dgm:prSet presAssocID="{5DB5C30D-AD15-41D0-B7BB-36803F667E1E}" presName="ThreeNodes_1_text" presStyleLbl="node1" presStyleIdx="2" presStyleCnt="3">
        <dgm:presLayoutVars>
          <dgm:bulletEnabled val="1"/>
        </dgm:presLayoutVars>
      </dgm:prSet>
      <dgm:spPr/>
    </dgm:pt>
    <dgm:pt modelId="{8BD06A23-C8FC-4D2A-8196-733165DDA030}" type="pres">
      <dgm:prSet presAssocID="{5DB5C30D-AD15-41D0-B7BB-36803F667E1E}" presName="ThreeNodes_2_text" presStyleLbl="node1" presStyleIdx="2" presStyleCnt="3">
        <dgm:presLayoutVars>
          <dgm:bulletEnabled val="1"/>
        </dgm:presLayoutVars>
      </dgm:prSet>
      <dgm:spPr/>
    </dgm:pt>
    <dgm:pt modelId="{5ABA839F-5987-4F6C-AF8C-C2365F7B30F0}" type="pres">
      <dgm:prSet presAssocID="{5DB5C30D-AD15-41D0-B7BB-36803F667E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08F1A0B-29DC-4A5B-AECC-CAEDE8D5310B}" type="presOf" srcId="{1001B80D-F467-47B1-990A-AAF3C1FBE82A}" destId="{85400747-25EA-475A-BD66-76C0D1D2BD33}" srcOrd="0" destOrd="0" presId="urn:microsoft.com/office/officeart/2005/8/layout/vProcess5"/>
    <dgm:cxn modelId="{C233D812-F420-4986-8716-C62D9A496ADF}" type="presOf" srcId="{9814CA97-C876-4316-A99F-AB2708001DCD}" destId="{3CDCDEDF-E00A-436A-9920-E59F3E514382}" srcOrd="0" destOrd="0" presId="urn:microsoft.com/office/officeart/2005/8/layout/vProcess5"/>
    <dgm:cxn modelId="{36EB551F-764C-4100-A7A1-BE7913F0A521}" type="presOf" srcId="{56DD3677-614F-45AB-A5FF-66C5A18BA702}" destId="{8BD06A23-C8FC-4D2A-8196-733165DDA030}" srcOrd="1" destOrd="0" presId="urn:microsoft.com/office/officeart/2005/8/layout/vProcess5"/>
    <dgm:cxn modelId="{12B2BE2A-CCCC-4281-8F9B-CF7D10373367}" srcId="{5DB5C30D-AD15-41D0-B7BB-36803F667E1E}" destId="{56DD3677-614F-45AB-A5FF-66C5A18BA702}" srcOrd="1" destOrd="0" parTransId="{8E3BAB02-5183-413C-92A2-E9D1C44ED780}" sibTransId="{1001B80D-F467-47B1-990A-AAF3C1FBE82A}"/>
    <dgm:cxn modelId="{20E6EA2B-F2E0-4C5E-8914-4FF81D82F79C}" type="presOf" srcId="{CA309E9C-F559-4482-9524-FFDBA48FE677}" destId="{76AE04D1-87C8-4E98-AD14-16A6DA65FA25}" srcOrd="0" destOrd="0" presId="urn:microsoft.com/office/officeart/2005/8/layout/vProcess5"/>
    <dgm:cxn modelId="{DC694C32-FE03-49A5-AC4D-6CD2A74E39C4}" type="presOf" srcId="{5DB5C30D-AD15-41D0-B7BB-36803F667E1E}" destId="{3E1CE82D-EC50-4B80-8988-87B83CA8A6B0}" srcOrd="0" destOrd="0" presId="urn:microsoft.com/office/officeart/2005/8/layout/vProcess5"/>
    <dgm:cxn modelId="{9101A974-4966-469D-9BED-756BA3EA4C2D}" type="presOf" srcId="{9814CA97-C876-4316-A99F-AB2708001DCD}" destId="{5ABA839F-5987-4F6C-AF8C-C2365F7B30F0}" srcOrd="1" destOrd="0" presId="urn:microsoft.com/office/officeart/2005/8/layout/vProcess5"/>
    <dgm:cxn modelId="{7C763D57-CEA9-4B59-B164-8D6C35BD0AD0}" type="presOf" srcId="{56DD3677-614F-45AB-A5FF-66C5A18BA702}" destId="{329A1815-6412-40C2-9C54-39BDF1090A08}" srcOrd="0" destOrd="0" presId="urn:microsoft.com/office/officeart/2005/8/layout/vProcess5"/>
    <dgm:cxn modelId="{F30F34A5-6F3E-42B0-A54B-EDD388667D45}" srcId="{5DB5C30D-AD15-41D0-B7BB-36803F667E1E}" destId="{9814CA97-C876-4316-A99F-AB2708001DCD}" srcOrd="2" destOrd="0" parTransId="{E47CD798-C744-4CA8-9ED7-2E4AABB6B7CE}" sibTransId="{C478134B-823D-41A5-8902-23489BEAE583}"/>
    <dgm:cxn modelId="{E4AA0EBF-FBDD-4361-A851-AB40911943DB}" srcId="{5DB5C30D-AD15-41D0-B7BB-36803F667E1E}" destId="{CA309E9C-F559-4482-9524-FFDBA48FE677}" srcOrd="0" destOrd="0" parTransId="{F8212226-ADC6-4B95-93B1-B5E34BDB2ECD}" sibTransId="{A8912002-7498-4647-AD66-1563AA72D54A}"/>
    <dgm:cxn modelId="{6AC99CCC-1426-46EA-966C-C73EBCA4C786}" type="presOf" srcId="{A8912002-7498-4647-AD66-1563AA72D54A}" destId="{8C2EEB60-7F46-4D9A-BD8B-7BBB832E35D6}" srcOrd="0" destOrd="0" presId="urn:microsoft.com/office/officeart/2005/8/layout/vProcess5"/>
    <dgm:cxn modelId="{5FF6DDD4-87CA-4785-B5B6-144872A925A7}" type="presOf" srcId="{CA309E9C-F559-4482-9524-FFDBA48FE677}" destId="{169688FB-2327-453B-B21E-C7267FAEEB43}" srcOrd="1" destOrd="0" presId="urn:microsoft.com/office/officeart/2005/8/layout/vProcess5"/>
    <dgm:cxn modelId="{E09FDCB8-1DCB-499A-904C-36D6F152CF46}" type="presParOf" srcId="{3E1CE82D-EC50-4B80-8988-87B83CA8A6B0}" destId="{29EF6B99-D079-46F4-8A6E-8889F7BE970A}" srcOrd="0" destOrd="0" presId="urn:microsoft.com/office/officeart/2005/8/layout/vProcess5"/>
    <dgm:cxn modelId="{08A54810-4CF2-4670-AD12-8BD6A0571FDE}" type="presParOf" srcId="{3E1CE82D-EC50-4B80-8988-87B83CA8A6B0}" destId="{76AE04D1-87C8-4E98-AD14-16A6DA65FA25}" srcOrd="1" destOrd="0" presId="urn:microsoft.com/office/officeart/2005/8/layout/vProcess5"/>
    <dgm:cxn modelId="{62A97C0C-5FDE-4534-9C85-EA68372D8EC3}" type="presParOf" srcId="{3E1CE82D-EC50-4B80-8988-87B83CA8A6B0}" destId="{329A1815-6412-40C2-9C54-39BDF1090A08}" srcOrd="2" destOrd="0" presId="urn:microsoft.com/office/officeart/2005/8/layout/vProcess5"/>
    <dgm:cxn modelId="{5B7FB576-9D31-40F0-A926-661B91F667AD}" type="presParOf" srcId="{3E1CE82D-EC50-4B80-8988-87B83CA8A6B0}" destId="{3CDCDEDF-E00A-436A-9920-E59F3E514382}" srcOrd="3" destOrd="0" presId="urn:microsoft.com/office/officeart/2005/8/layout/vProcess5"/>
    <dgm:cxn modelId="{F7E301DC-0FEA-493C-8B75-391D025F94CC}" type="presParOf" srcId="{3E1CE82D-EC50-4B80-8988-87B83CA8A6B0}" destId="{8C2EEB60-7F46-4D9A-BD8B-7BBB832E35D6}" srcOrd="4" destOrd="0" presId="urn:microsoft.com/office/officeart/2005/8/layout/vProcess5"/>
    <dgm:cxn modelId="{5A3F896A-CC32-49D6-A686-7A8F64E6C08B}" type="presParOf" srcId="{3E1CE82D-EC50-4B80-8988-87B83CA8A6B0}" destId="{85400747-25EA-475A-BD66-76C0D1D2BD33}" srcOrd="5" destOrd="0" presId="urn:microsoft.com/office/officeart/2005/8/layout/vProcess5"/>
    <dgm:cxn modelId="{CDD6E49C-8FB2-47AC-BD6C-A53629010818}" type="presParOf" srcId="{3E1CE82D-EC50-4B80-8988-87B83CA8A6B0}" destId="{169688FB-2327-453B-B21E-C7267FAEEB43}" srcOrd="6" destOrd="0" presId="urn:microsoft.com/office/officeart/2005/8/layout/vProcess5"/>
    <dgm:cxn modelId="{11471E16-3C62-4A34-A54C-02A8054EF363}" type="presParOf" srcId="{3E1CE82D-EC50-4B80-8988-87B83CA8A6B0}" destId="{8BD06A23-C8FC-4D2A-8196-733165DDA030}" srcOrd="7" destOrd="0" presId="urn:microsoft.com/office/officeart/2005/8/layout/vProcess5"/>
    <dgm:cxn modelId="{75C32BE0-B532-4E35-8C54-3CC55FB7C6A9}" type="presParOf" srcId="{3E1CE82D-EC50-4B80-8988-87B83CA8A6B0}" destId="{5ABA839F-5987-4F6C-AF8C-C2365F7B30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5C30D-AD15-41D0-B7BB-36803F667E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A309E9C-F559-4482-9524-FFDBA48FE677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1.canny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演算法</a:t>
          </a:r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邊緣偵測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F8212226-ADC6-4B95-93B1-B5E34BDB2ECD}" type="par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A8912002-7498-4647-AD66-1563AA72D54A}" type="sib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56DD3677-614F-45AB-A5FF-66C5A18BA702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2.minarearect()-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找到包含邊緣之最小方框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8E3BAB02-5183-413C-92A2-E9D1C44ED780}" type="parTrans" cxnId="{12B2BE2A-CCCC-4281-8F9B-CF7D10373367}">
      <dgm:prSet/>
      <dgm:spPr/>
      <dgm:t>
        <a:bodyPr/>
        <a:lstStyle/>
        <a:p>
          <a:endParaRPr lang="zh-TW" altLang="en-US"/>
        </a:p>
      </dgm:t>
    </dgm:pt>
    <dgm:pt modelId="{1001B80D-F467-47B1-990A-AAF3C1FBE82A}" type="sibTrans" cxnId="{12B2BE2A-CCCC-4281-8F9B-CF7D10373367}">
      <dgm:prSet/>
      <dgm:spPr/>
      <dgm:t>
        <a:bodyPr/>
        <a:lstStyle/>
        <a:p>
          <a:endParaRPr lang="zh-TW" altLang="en-US"/>
        </a:p>
      </dgm:t>
    </dgm:pt>
    <dgm:pt modelId="{9814CA97-C876-4316-A99F-AB2708001DCD}">
      <dgm:prSet phldrT="[文字]"/>
      <dgm:spPr>
        <a:blipFill>
          <a:blip xmlns:r="http://schemas.openxmlformats.org/officeDocument/2006/relationships" r:embed="rId1"/>
          <a:stretch>
            <a:fillRect l="-795"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E47CD798-C744-4CA8-9ED7-2E4AABB6B7CE}" type="par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C478134B-823D-41A5-8902-23489BEAE583}" type="sib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3E1CE82D-EC50-4B80-8988-87B83CA8A6B0}" type="pres">
      <dgm:prSet presAssocID="{5DB5C30D-AD15-41D0-B7BB-36803F667E1E}" presName="outerComposite" presStyleCnt="0">
        <dgm:presLayoutVars>
          <dgm:chMax val="5"/>
          <dgm:dir/>
          <dgm:resizeHandles val="exact"/>
        </dgm:presLayoutVars>
      </dgm:prSet>
      <dgm:spPr/>
    </dgm:pt>
    <dgm:pt modelId="{29EF6B99-D079-46F4-8A6E-8889F7BE970A}" type="pres">
      <dgm:prSet presAssocID="{5DB5C30D-AD15-41D0-B7BB-36803F667E1E}" presName="dummyMaxCanvas" presStyleCnt="0">
        <dgm:presLayoutVars/>
      </dgm:prSet>
      <dgm:spPr/>
    </dgm:pt>
    <dgm:pt modelId="{76AE04D1-87C8-4E98-AD14-16A6DA65FA25}" type="pres">
      <dgm:prSet presAssocID="{5DB5C30D-AD15-41D0-B7BB-36803F667E1E}" presName="ThreeNodes_1" presStyleLbl="node1" presStyleIdx="0" presStyleCnt="3">
        <dgm:presLayoutVars>
          <dgm:bulletEnabled val="1"/>
        </dgm:presLayoutVars>
      </dgm:prSet>
      <dgm:spPr/>
    </dgm:pt>
    <dgm:pt modelId="{329A1815-6412-40C2-9C54-39BDF1090A08}" type="pres">
      <dgm:prSet presAssocID="{5DB5C30D-AD15-41D0-B7BB-36803F667E1E}" presName="ThreeNodes_2" presStyleLbl="node1" presStyleIdx="1" presStyleCnt="3">
        <dgm:presLayoutVars>
          <dgm:bulletEnabled val="1"/>
        </dgm:presLayoutVars>
      </dgm:prSet>
      <dgm:spPr/>
    </dgm:pt>
    <dgm:pt modelId="{3CDCDEDF-E00A-436A-9920-E59F3E514382}" type="pres">
      <dgm:prSet presAssocID="{5DB5C30D-AD15-41D0-B7BB-36803F667E1E}" presName="ThreeNodes_3" presStyleLbl="node1" presStyleIdx="2" presStyleCnt="3">
        <dgm:presLayoutVars>
          <dgm:bulletEnabled val="1"/>
        </dgm:presLayoutVars>
      </dgm:prSet>
      <dgm:spPr/>
    </dgm:pt>
    <dgm:pt modelId="{8C2EEB60-7F46-4D9A-BD8B-7BBB832E35D6}" type="pres">
      <dgm:prSet presAssocID="{5DB5C30D-AD15-41D0-B7BB-36803F667E1E}" presName="ThreeConn_1-2" presStyleLbl="fgAccFollowNode1" presStyleIdx="0" presStyleCnt="2">
        <dgm:presLayoutVars>
          <dgm:bulletEnabled val="1"/>
        </dgm:presLayoutVars>
      </dgm:prSet>
      <dgm:spPr/>
    </dgm:pt>
    <dgm:pt modelId="{85400747-25EA-475A-BD66-76C0D1D2BD33}" type="pres">
      <dgm:prSet presAssocID="{5DB5C30D-AD15-41D0-B7BB-36803F667E1E}" presName="ThreeConn_2-3" presStyleLbl="fgAccFollowNode1" presStyleIdx="1" presStyleCnt="2">
        <dgm:presLayoutVars>
          <dgm:bulletEnabled val="1"/>
        </dgm:presLayoutVars>
      </dgm:prSet>
      <dgm:spPr/>
    </dgm:pt>
    <dgm:pt modelId="{169688FB-2327-453B-B21E-C7267FAEEB43}" type="pres">
      <dgm:prSet presAssocID="{5DB5C30D-AD15-41D0-B7BB-36803F667E1E}" presName="ThreeNodes_1_text" presStyleLbl="node1" presStyleIdx="2" presStyleCnt="3">
        <dgm:presLayoutVars>
          <dgm:bulletEnabled val="1"/>
        </dgm:presLayoutVars>
      </dgm:prSet>
      <dgm:spPr/>
    </dgm:pt>
    <dgm:pt modelId="{8BD06A23-C8FC-4D2A-8196-733165DDA030}" type="pres">
      <dgm:prSet presAssocID="{5DB5C30D-AD15-41D0-B7BB-36803F667E1E}" presName="ThreeNodes_2_text" presStyleLbl="node1" presStyleIdx="2" presStyleCnt="3">
        <dgm:presLayoutVars>
          <dgm:bulletEnabled val="1"/>
        </dgm:presLayoutVars>
      </dgm:prSet>
      <dgm:spPr/>
    </dgm:pt>
    <dgm:pt modelId="{5ABA839F-5987-4F6C-AF8C-C2365F7B30F0}" type="pres">
      <dgm:prSet presAssocID="{5DB5C30D-AD15-41D0-B7BB-36803F667E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08F1A0B-29DC-4A5B-AECC-CAEDE8D5310B}" type="presOf" srcId="{1001B80D-F467-47B1-990A-AAF3C1FBE82A}" destId="{85400747-25EA-475A-BD66-76C0D1D2BD33}" srcOrd="0" destOrd="0" presId="urn:microsoft.com/office/officeart/2005/8/layout/vProcess5"/>
    <dgm:cxn modelId="{C233D812-F420-4986-8716-C62D9A496ADF}" type="presOf" srcId="{9814CA97-C876-4316-A99F-AB2708001DCD}" destId="{3CDCDEDF-E00A-436A-9920-E59F3E514382}" srcOrd="0" destOrd="0" presId="urn:microsoft.com/office/officeart/2005/8/layout/vProcess5"/>
    <dgm:cxn modelId="{36EB551F-764C-4100-A7A1-BE7913F0A521}" type="presOf" srcId="{56DD3677-614F-45AB-A5FF-66C5A18BA702}" destId="{8BD06A23-C8FC-4D2A-8196-733165DDA030}" srcOrd="1" destOrd="0" presId="urn:microsoft.com/office/officeart/2005/8/layout/vProcess5"/>
    <dgm:cxn modelId="{12B2BE2A-CCCC-4281-8F9B-CF7D10373367}" srcId="{5DB5C30D-AD15-41D0-B7BB-36803F667E1E}" destId="{56DD3677-614F-45AB-A5FF-66C5A18BA702}" srcOrd="1" destOrd="0" parTransId="{8E3BAB02-5183-413C-92A2-E9D1C44ED780}" sibTransId="{1001B80D-F467-47B1-990A-AAF3C1FBE82A}"/>
    <dgm:cxn modelId="{20E6EA2B-F2E0-4C5E-8914-4FF81D82F79C}" type="presOf" srcId="{CA309E9C-F559-4482-9524-FFDBA48FE677}" destId="{76AE04D1-87C8-4E98-AD14-16A6DA65FA25}" srcOrd="0" destOrd="0" presId="urn:microsoft.com/office/officeart/2005/8/layout/vProcess5"/>
    <dgm:cxn modelId="{DC694C32-FE03-49A5-AC4D-6CD2A74E39C4}" type="presOf" srcId="{5DB5C30D-AD15-41D0-B7BB-36803F667E1E}" destId="{3E1CE82D-EC50-4B80-8988-87B83CA8A6B0}" srcOrd="0" destOrd="0" presId="urn:microsoft.com/office/officeart/2005/8/layout/vProcess5"/>
    <dgm:cxn modelId="{9101A974-4966-469D-9BED-756BA3EA4C2D}" type="presOf" srcId="{9814CA97-C876-4316-A99F-AB2708001DCD}" destId="{5ABA839F-5987-4F6C-AF8C-C2365F7B30F0}" srcOrd="1" destOrd="0" presId="urn:microsoft.com/office/officeart/2005/8/layout/vProcess5"/>
    <dgm:cxn modelId="{7C763D57-CEA9-4B59-B164-8D6C35BD0AD0}" type="presOf" srcId="{56DD3677-614F-45AB-A5FF-66C5A18BA702}" destId="{329A1815-6412-40C2-9C54-39BDF1090A08}" srcOrd="0" destOrd="0" presId="urn:microsoft.com/office/officeart/2005/8/layout/vProcess5"/>
    <dgm:cxn modelId="{F30F34A5-6F3E-42B0-A54B-EDD388667D45}" srcId="{5DB5C30D-AD15-41D0-B7BB-36803F667E1E}" destId="{9814CA97-C876-4316-A99F-AB2708001DCD}" srcOrd="2" destOrd="0" parTransId="{E47CD798-C744-4CA8-9ED7-2E4AABB6B7CE}" sibTransId="{C478134B-823D-41A5-8902-23489BEAE583}"/>
    <dgm:cxn modelId="{E4AA0EBF-FBDD-4361-A851-AB40911943DB}" srcId="{5DB5C30D-AD15-41D0-B7BB-36803F667E1E}" destId="{CA309E9C-F559-4482-9524-FFDBA48FE677}" srcOrd="0" destOrd="0" parTransId="{F8212226-ADC6-4B95-93B1-B5E34BDB2ECD}" sibTransId="{A8912002-7498-4647-AD66-1563AA72D54A}"/>
    <dgm:cxn modelId="{6AC99CCC-1426-46EA-966C-C73EBCA4C786}" type="presOf" srcId="{A8912002-7498-4647-AD66-1563AA72D54A}" destId="{8C2EEB60-7F46-4D9A-BD8B-7BBB832E35D6}" srcOrd="0" destOrd="0" presId="urn:microsoft.com/office/officeart/2005/8/layout/vProcess5"/>
    <dgm:cxn modelId="{5FF6DDD4-87CA-4785-B5B6-144872A925A7}" type="presOf" srcId="{CA309E9C-F559-4482-9524-FFDBA48FE677}" destId="{169688FB-2327-453B-B21E-C7267FAEEB43}" srcOrd="1" destOrd="0" presId="urn:microsoft.com/office/officeart/2005/8/layout/vProcess5"/>
    <dgm:cxn modelId="{E09FDCB8-1DCB-499A-904C-36D6F152CF46}" type="presParOf" srcId="{3E1CE82D-EC50-4B80-8988-87B83CA8A6B0}" destId="{29EF6B99-D079-46F4-8A6E-8889F7BE970A}" srcOrd="0" destOrd="0" presId="urn:microsoft.com/office/officeart/2005/8/layout/vProcess5"/>
    <dgm:cxn modelId="{08A54810-4CF2-4670-AD12-8BD6A0571FDE}" type="presParOf" srcId="{3E1CE82D-EC50-4B80-8988-87B83CA8A6B0}" destId="{76AE04D1-87C8-4E98-AD14-16A6DA65FA25}" srcOrd="1" destOrd="0" presId="urn:microsoft.com/office/officeart/2005/8/layout/vProcess5"/>
    <dgm:cxn modelId="{62A97C0C-5FDE-4534-9C85-EA68372D8EC3}" type="presParOf" srcId="{3E1CE82D-EC50-4B80-8988-87B83CA8A6B0}" destId="{329A1815-6412-40C2-9C54-39BDF1090A08}" srcOrd="2" destOrd="0" presId="urn:microsoft.com/office/officeart/2005/8/layout/vProcess5"/>
    <dgm:cxn modelId="{5B7FB576-9D31-40F0-A926-661B91F667AD}" type="presParOf" srcId="{3E1CE82D-EC50-4B80-8988-87B83CA8A6B0}" destId="{3CDCDEDF-E00A-436A-9920-E59F3E514382}" srcOrd="3" destOrd="0" presId="urn:microsoft.com/office/officeart/2005/8/layout/vProcess5"/>
    <dgm:cxn modelId="{F7E301DC-0FEA-493C-8B75-391D025F94CC}" type="presParOf" srcId="{3E1CE82D-EC50-4B80-8988-87B83CA8A6B0}" destId="{8C2EEB60-7F46-4D9A-BD8B-7BBB832E35D6}" srcOrd="4" destOrd="0" presId="urn:microsoft.com/office/officeart/2005/8/layout/vProcess5"/>
    <dgm:cxn modelId="{5A3F896A-CC32-49D6-A686-7A8F64E6C08B}" type="presParOf" srcId="{3E1CE82D-EC50-4B80-8988-87B83CA8A6B0}" destId="{85400747-25EA-475A-BD66-76C0D1D2BD33}" srcOrd="5" destOrd="0" presId="urn:microsoft.com/office/officeart/2005/8/layout/vProcess5"/>
    <dgm:cxn modelId="{CDD6E49C-8FB2-47AC-BD6C-A53629010818}" type="presParOf" srcId="{3E1CE82D-EC50-4B80-8988-87B83CA8A6B0}" destId="{169688FB-2327-453B-B21E-C7267FAEEB43}" srcOrd="6" destOrd="0" presId="urn:microsoft.com/office/officeart/2005/8/layout/vProcess5"/>
    <dgm:cxn modelId="{11471E16-3C62-4A34-A54C-02A8054EF363}" type="presParOf" srcId="{3E1CE82D-EC50-4B80-8988-87B83CA8A6B0}" destId="{8BD06A23-C8FC-4D2A-8196-733165DDA030}" srcOrd="7" destOrd="0" presId="urn:microsoft.com/office/officeart/2005/8/layout/vProcess5"/>
    <dgm:cxn modelId="{75C32BE0-B532-4E35-8C54-3CC55FB7C6A9}" type="presParOf" srcId="{3E1CE82D-EC50-4B80-8988-87B83CA8A6B0}" destId="{5ABA839F-5987-4F6C-AF8C-C2365F7B30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E04D1-87C8-4E98-AD14-16A6DA65FA25}">
      <dsp:nvSpPr>
        <dsp:cNvPr id="0" name=""/>
        <dsp:cNvSpPr/>
      </dsp:nvSpPr>
      <dsp:spPr>
        <a:xfrm>
          <a:off x="0" y="0"/>
          <a:ext cx="6121468" cy="135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1.canny</a:t>
          </a:r>
          <a:r>
            <a:rPr lang="zh-TW" altLang="en-US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演算法</a:t>
          </a: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-</a:t>
          </a:r>
          <a:r>
            <a:rPr lang="zh-TW" altLang="en-US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邊緣偵測</a:t>
          </a:r>
          <a:endParaRPr lang="zh-TW" altLang="en-US" sz="2600" kern="1200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39790" y="39790"/>
        <a:ext cx="4655499" cy="1278959"/>
      </dsp:txXfrm>
    </dsp:sp>
    <dsp:sp modelId="{329A1815-6412-40C2-9C54-39BDF1090A08}">
      <dsp:nvSpPr>
        <dsp:cNvPr id="0" name=""/>
        <dsp:cNvSpPr/>
      </dsp:nvSpPr>
      <dsp:spPr>
        <a:xfrm>
          <a:off x="540129" y="1584962"/>
          <a:ext cx="6121468" cy="135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2.minarearect()-</a:t>
          </a:r>
          <a:r>
            <a:rPr lang="zh-TW" altLang="en-US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找到包含邊緣之最小方框</a:t>
          </a:r>
          <a:endParaRPr lang="zh-TW" altLang="en-US" sz="2600" kern="1200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579919" y="1624752"/>
        <a:ext cx="4618708" cy="1278959"/>
      </dsp:txXfrm>
    </dsp:sp>
    <dsp:sp modelId="{3CDCDEDF-E00A-436A-9920-E59F3E514382}">
      <dsp:nvSpPr>
        <dsp:cNvPr id="0" name=""/>
        <dsp:cNvSpPr/>
      </dsp:nvSpPr>
      <dsp:spPr>
        <a:xfrm>
          <a:off x="1080259" y="3169924"/>
          <a:ext cx="6121468" cy="135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rPr>
            <a:t>3. </a:t>
          </a:r>
          <a14:m xmlns:a14="http://schemas.microsoft.com/office/drawing/2010/main">
            <m:oMath xmlns:m="http://schemas.openxmlformats.org/officeDocument/2006/math">
              <m:r>
                <a:rPr lang="zh-TW" altLang="en-US" sz="2600" i="1" kern="1200" dirty="0" smtClean="0">
                  <a:latin typeface="Cambria Math" panose="02040503050406030204" pitchFamily="18" charset="0"/>
                  <a:ea typeface="+mj-ea"/>
                </a:rPr>
                <m:t>計算</m:t>
              </m:r>
              <m:r>
                <a:rPr lang="en-US" altLang="zh-TW" sz="2600" i="1" kern="1200" dirty="0" smtClean="0">
                  <a:latin typeface="Cambria Math" panose="02040503050406030204" pitchFamily="18" charset="0"/>
                  <a:ea typeface="+mj-ea"/>
                </a:rPr>
                <m:t>:</m:t>
              </m:r>
              <m:r>
                <m:rPr>
                  <m:sty m:val="p"/>
                </m:rPr>
                <a:rPr lang="en-US" altLang="zh-TW" sz="2600" kern="1200" smtClean="0">
                  <a:latin typeface="Cambria Math" panose="02040503050406030204" pitchFamily="18" charset="0"/>
                  <a:ea typeface="+mj-ea"/>
                </a:rPr>
                <m:t>X</m:t>
              </m:r>
              <m:r>
                <a:rPr lang="en-US" altLang="zh-TW" sz="2600" kern="1200" smtClean="0">
                  <a:latin typeface="Cambria Math" panose="02040503050406030204" pitchFamily="18" charset="0"/>
                  <a:ea typeface="+mj-ea"/>
                </a:rPr>
                <m:t>≈2×</m:t>
              </m:r>
              <m:f>
                <m:fPr>
                  <m:ctrlPr>
                    <a:rPr lang="zh-TW" altLang="zh-TW" sz="2600" i="1" kern="1200">
                      <a:latin typeface="Cambria Math" panose="02040503050406030204" pitchFamily="18" charset="0"/>
                      <a:ea typeface="+mj-ea"/>
                    </a:rPr>
                  </m:ctrlPr>
                </m:fPr>
                <m:num>
                  <m:r>
                    <a:rPr lang="en-US" altLang="zh-TW" sz="2600" i="1" kern="1200">
                      <a:latin typeface="Cambria Math" panose="02040503050406030204" pitchFamily="18" charset="0"/>
                      <a:ea typeface="+mj-ea"/>
                    </a:rPr>
                    <m:t>𝑦</m:t>
                  </m:r>
                </m:num>
                <m:den>
                  <m:r>
                    <a:rPr lang="en-US" altLang="zh-TW" sz="2600" i="1" kern="1200">
                      <a:latin typeface="Cambria Math" panose="02040503050406030204" pitchFamily="18" charset="0"/>
                      <a:ea typeface="+mj-ea"/>
                    </a:rPr>
                    <m:t>𝑁</m:t>
                  </m:r>
                </m:den>
              </m:f>
              <m:r>
                <a:rPr lang="en-US" altLang="zh-TW" sz="2600" i="1" kern="1200">
                  <a:latin typeface="Cambria Math" panose="02040503050406030204" pitchFamily="18" charset="0"/>
                  <a:ea typeface="+mj-ea"/>
                </a:rPr>
                <m:t>×</m:t>
              </m:r>
              <m:func>
                <m:funcPr>
                  <m:ctrlPr>
                    <a:rPr lang="zh-TW" altLang="zh-TW" sz="2600" i="1" kern="1200">
                      <a:latin typeface="Cambria Math" panose="02040503050406030204" pitchFamily="18" charset="0"/>
                      <a:ea typeface="+mj-ea"/>
                    </a:rPr>
                  </m:ctrlPr>
                </m:funcPr>
                <m:fName>
                  <m:r>
                    <m:rPr>
                      <m:sty m:val="p"/>
                    </m:rPr>
                    <a:rPr lang="en-US" altLang="zh-TW" sz="2600" kern="1200">
                      <a:latin typeface="Cambria Math" panose="02040503050406030204" pitchFamily="18" charset="0"/>
                      <a:ea typeface="+mj-ea"/>
                    </a:rPr>
                    <m:t>tan</m:t>
                  </m:r>
                </m:fName>
                <m:e>
                  <m:r>
                    <a:rPr lang="en-US" altLang="zh-TW" sz="2600" i="1" kern="1200">
                      <a:latin typeface="Cambria Math" panose="02040503050406030204" pitchFamily="18" charset="0"/>
                      <a:ea typeface="+mj-ea"/>
                    </a:rPr>
                    <m:t>𝜃</m:t>
                  </m:r>
                </m:e>
              </m:func>
              <m:r>
                <a:rPr lang="en-US" altLang="zh-TW" sz="2600" i="1" kern="1200">
                  <a:latin typeface="Cambria Math" panose="02040503050406030204" pitchFamily="18" charset="0"/>
                  <a:ea typeface="+mj-ea"/>
                </a:rPr>
                <m:t>×</m:t>
              </m:r>
              <m:r>
                <a:rPr lang="en-US" altLang="zh-TW" sz="2600" i="1" kern="1200">
                  <a:latin typeface="Cambria Math" panose="02040503050406030204" pitchFamily="18" charset="0"/>
                  <a:ea typeface="+mj-ea"/>
                </a:rPr>
                <m:t>𝑛</m:t>
              </m:r>
              <m:r>
                <a:rPr lang="en-US" altLang="zh-TW" sz="2600" b="0" i="0" kern="1200" smtClean="0">
                  <a:latin typeface="Cambria Math" panose="02040503050406030204" pitchFamily="18" charset="0"/>
                  <a:ea typeface="+mj-ea"/>
                </a:rPr>
                <m:t>   </m:t>
              </m:r>
            </m:oMath>
          </a14:m>
          <a:endParaRPr lang="zh-TW" altLang="en-US" sz="2600" kern="1200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1120049" y="3209714"/>
        <a:ext cx="4618708" cy="1278959"/>
      </dsp:txXfrm>
    </dsp:sp>
    <dsp:sp modelId="{8C2EEB60-7F46-4D9A-BD8B-7BBB832E35D6}">
      <dsp:nvSpPr>
        <dsp:cNvPr id="0" name=""/>
        <dsp:cNvSpPr/>
      </dsp:nvSpPr>
      <dsp:spPr>
        <a:xfrm>
          <a:off x="5238418" y="1030225"/>
          <a:ext cx="883050" cy="88305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600" kern="1200"/>
        </a:p>
      </dsp:txBody>
      <dsp:txXfrm>
        <a:off x="5437104" y="1030225"/>
        <a:ext cx="485678" cy="664495"/>
      </dsp:txXfrm>
    </dsp:sp>
    <dsp:sp modelId="{85400747-25EA-475A-BD66-76C0D1D2BD33}">
      <dsp:nvSpPr>
        <dsp:cNvPr id="0" name=""/>
        <dsp:cNvSpPr/>
      </dsp:nvSpPr>
      <dsp:spPr>
        <a:xfrm>
          <a:off x="5778547" y="2606131"/>
          <a:ext cx="883050" cy="88305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600" kern="1200"/>
        </a:p>
      </dsp:txBody>
      <dsp:txXfrm>
        <a:off x="5977233" y="2606131"/>
        <a:ext cx="485678" cy="664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1CEFD47-19E1-481F-8F2F-C517C0D071C0}" type="datetime1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2020/12/20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1114579-D02A-4B51-B5DF-8EC449F77AC7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8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9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A1CEFD47-19E1-481F-8F2F-C517C0D071C0}" type="datetime1">
              <a:rPr lang="zh-TW" altLang="en-US" smtClean="0"/>
              <a:pPr algn="r"/>
              <a:t>2020/12/20</a:t>
            </a:fld>
            <a:endParaRPr lang="zh-TW" altLang="en-US" dirty="0"/>
          </a:p>
        </p:txBody>
      </p:sp>
      <p:sp>
        <p:nvSpPr>
          <p:cNvPr id="10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1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01114579-D02A-4B51-B5DF-8EC449F77AC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487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770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711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45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VGG19-</a:t>
            </a:r>
            <a:r>
              <a:rPr lang="zh-TW" altLang="en-US" dirty="0"/>
              <a:t>準確率最高</a:t>
            </a:r>
            <a:r>
              <a:rPr lang="en-US" altLang="zh-TW"/>
              <a:t>70%,</a:t>
            </a:r>
            <a:endParaRPr lang="en-US" altLang="zh-TW" dirty="0"/>
          </a:p>
          <a:p>
            <a:r>
              <a:rPr lang="en-US" altLang="zh-TW" dirty="0"/>
              <a:t>vgg19</a:t>
            </a:r>
            <a:r>
              <a:rPr lang="zh-TW" altLang="en-US" dirty="0"/>
              <a:t>準確率不高的可能原因</a:t>
            </a:r>
            <a:r>
              <a:rPr lang="en-US" altLang="zh-TW" dirty="0"/>
              <a:t>:resize</a:t>
            </a:r>
            <a:r>
              <a:rPr lang="zh-TW" altLang="en-US" dirty="0"/>
              <a:t>到</a:t>
            </a:r>
            <a:r>
              <a:rPr lang="en-US" altLang="zh-TW" dirty="0"/>
              <a:t>224*224</a:t>
            </a:r>
          </a:p>
          <a:p>
            <a:r>
              <a:rPr lang="en-US" altLang="zh-TW" dirty="0"/>
              <a:t>yolov4-3min</a:t>
            </a:r>
          </a:p>
          <a:p>
            <a:r>
              <a:rPr lang="en-US" altLang="zh-TW" dirty="0"/>
              <a:t>yoolov3-Tiny:test</a:t>
            </a:r>
            <a:r>
              <a:rPr lang="zh-TW" altLang="en-US" dirty="0"/>
              <a:t>一張照片</a:t>
            </a:r>
            <a:r>
              <a:rPr lang="en-US" altLang="zh-TW" dirty="0"/>
              <a:t>40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 err="1"/>
              <a:t>mobilenet</a:t>
            </a:r>
            <a:r>
              <a:rPr lang="en-US" altLang="zh-TW" dirty="0"/>
              <a:t>-paper</a:t>
            </a:r>
            <a:r>
              <a:rPr lang="zh-TW" altLang="en-US" dirty="0"/>
              <a:t>中準確率最高</a:t>
            </a:r>
            <a:r>
              <a:rPr lang="en-US" altLang="zh-TW"/>
              <a:t>88.7%,</a:t>
            </a:r>
            <a:r>
              <a:rPr lang="zh-TW" altLang="en-US"/>
              <a:t>框架類似</a:t>
            </a:r>
            <a:r>
              <a:rPr lang="en-US" altLang="zh-TW"/>
              <a:t>yolo,</a:t>
            </a:r>
            <a:r>
              <a:rPr lang="zh-TW" altLang="en-US"/>
              <a:t>有</a:t>
            </a:r>
            <a:r>
              <a:rPr lang="en-US" altLang="zh-TW"/>
              <a:t>21layer,label</a:t>
            </a:r>
            <a:r>
              <a:rPr lang="zh-TW" altLang="en-US" dirty="0"/>
              <a:t>麻煩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807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82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28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799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997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225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193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Gaussian Filter:7*7</a:t>
            </a:r>
          </a:p>
          <a:p>
            <a:r>
              <a:rPr lang="zh-TW" altLang="en-US" dirty="0"/>
              <a:t>使用</a:t>
            </a:r>
            <a:r>
              <a:rPr lang="en-US" altLang="zh-TW" dirty="0" err="1"/>
              <a:t>sobel</a:t>
            </a:r>
            <a:r>
              <a:rPr lang="zh-TW" altLang="en-US" dirty="0"/>
              <a:t>運算子球出水平與垂直梯度</a:t>
            </a:r>
            <a:r>
              <a:rPr lang="en-US" altLang="zh-TW"/>
              <a:t>(Gx,Gy),</a:t>
            </a:r>
            <a:r>
              <a:rPr lang="zh-TW" altLang="en-US"/>
              <a:t>再</a:t>
            </a:r>
            <a:r>
              <a:rPr lang="zh-TW" altLang="en-US" dirty="0"/>
              <a:t>將這兩個梯度平方</a:t>
            </a:r>
            <a:r>
              <a:rPr lang="zh-TW" altLang="en-US"/>
              <a:t>後相加</a:t>
            </a:r>
            <a:r>
              <a:rPr lang="en-US" altLang="zh-TW"/>
              <a:t>,</a:t>
            </a:r>
            <a:r>
              <a:rPr lang="zh-TW" altLang="en-US"/>
              <a:t>最後</a:t>
            </a:r>
            <a:r>
              <a:rPr lang="zh-TW" altLang="en-US" dirty="0"/>
              <a:t>開根號得到梯度強度。梯度方向用</a:t>
            </a:r>
            <a:r>
              <a:rPr lang="en-US" altLang="zh-TW" dirty="0"/>
              <a:t>arctan </a:t>
            </a:r>
            <a:r>
              <a:rPr lang="en-US" altLang="zh-TW" dirty="0" err="1"/>
              <a:t>Gx</a:t>
            </a:r>
            <a:r>
              <a:rPr lang="en-US" altLang="zh-TW" dirty="0"/>
              <a:t>/</a:t>
            </a:r>
            <a:r>
              <a:rPr lang="en-US" altLang="zh-TW" dirty="0" err="1"/>
              <a:t>Gy</a:t>
            </a:r>
            <a:r>
              <a:rPr lang="zh-TW" altLang="en-US" dirty="0"/>
              <a:t> 求角度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953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50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860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 rtlCol="0">
            <a:normAutofit/>
          </a:bodyPr>
          <a:lstStyle>
            <a:lvl1pPr algn="ctr" rtl="0">
              <a:lnSpc>
                <a:spcPct val="90000"/>
              </a:lnSpc>
              <a:defRPr sz="480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0E93E6D-1C1A-4578-8430-DDBE95D1360E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橢圓​​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橢圓​​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直線接點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​​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群組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橢圓​​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直線接點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EBAA361-5631-4A66-8E58-71116CE3009D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BAF94E5-5056-4E49-8C98-EB2B1D8DB9AA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A0EB4BA-7671-4262-AC92-0CCA5EED01F2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rtlCol="0" anchor="b">
            <a:normAutofit/>
          </a:bodyPr>
          <a:lstStyle>
            <a:lvl1pPr algn="ctr" rtl="0">
              <a:lnSpc>
                <a:spcPct val="90000"/>
              </a:lnSpc>
              <a:defRPr sz="4800" b="0" cap="none" baseline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7874307-05D0-43FD-B8A0-80AC6FCC3AB2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橢圓​​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直線接點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 baseline="0"/>
            </a:lvl8pPr>
            <a:lvl9pPr algn="l" rtl="0">
              <a:defRPr sz="18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179F15-E54C-4D44-A1B3-CBF0269A4E93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CD8924F-A57F-46CA-89F1-C98035965FA8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1D1FA3C-4084-4F38-B5A2-BCF7C583F391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32231CC-DBF0-4812-BA31-22A5C68AC5A8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 baseline="0"/>
            </a:lvl8pPr>
            <a:lvl9pPr algn="l" rtl="0">
              <a:defRPr sz="16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14C1E2B-2CE8-47FF-8533-9F4C5DBC0DEC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DE516B5-D372-46A6-A72B-90B590684771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2400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1873229-E7B4-4D3C-A06D-ED2FCCB7D8DD}" type="datetime1">
              <a:rPr lang="zh-TW" altLang="en-US" smtClean="0"/>
              <a:t>2020/12/20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3.vsdx"/><Relationship Id="rId5" Type="http://schemas.openxmlformats.org/officeDocument/2006/relationships/image" Target="../media/image14.emf"/><Relationship Id="rId4" Type="http://schemas.openxmlformats.org/officeDocument/2006/relationships/package" Target="../embeddings/Microsoft_Visio_Drawing2.vsdx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結合深度學習及影像處理技術之魚類辨識、長度計算系統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+mj-ea"/>
                <a:ea typeface="+mj-ea"/>
                <a:sym typeface="Salesforce Sans"/>
              </a:rPr>
              <a:t>專題生</a:t>
            </a:r>
            <a:r>
              <a:rPr lang="en-US" altLang="zh-TW" dirty="0">
                <a:latin typeface="+mj-ea"/>
                <a:ea typeface="+mj-ea"/>
                <a:sym typeface="Salesforce Sans"/>
              </a:rPr>
              <a:t>:</a:t>
            </a:r>
            <a:r>
              <a:rPr lang="zh-TW" altLang="en-US" dirty="0">
                <a:latin typeface="+mj-ea"/>
                <a:ea typeface="+mj-ea"/>
                <a:sym typeface="Salesforce Sans"/>
              </a:rPr>
              <a:t>王樸、吳承威</a:t>
            </a:r>
            <a:endParaRPr lang="en-US" altLang="zh-TW" dirty="0">
              <a:latin typeface="+mj-ea"/>
              <a:ea typeface="+mj-ea"/>
              <a:sym typeface="Salesforce Sans"/>
            </a:endParaRPr>
          </a:p>
          <a:p>
            <a:pPr rtl="0"/>
            <a:r>
              <a:rPr lang="zh-TW" altLang="en-US" dirty="0">
                <a:latin typeface="+mj-ea"/>
                <a:ea typeface="+mj-ea"/>
                <a:sym typeface="Salesforce Sans"/>
              </a:rPr>
              <a:t>指導教授</a:t>
            </a:r>
            <a:r>
              <a:rPr lang="en-US" altLang="zh-TW" dirty="0">
                <a:latin typeface="+mj-ea"/>
                <a:ea typeface="+mj-ea"/>
                <a:sym typeface="Salesforce Sans"/>
              </a:rPr>
              <a:t>:</a:t>
            </a:r>
            <a:r>
              <a:rPr lang="zh-TW" altLang="en-US" dirty="0">
                <a:latin typeface="+mj-ea"/>
                <a:ea typeface="+mj-ea"/>
                <a:sym typeface="Salesforce Sans"/>
              </a:rPr>
              <a:t>林政宏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3D1AF9-ED72-43B5-8007-D32819F5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步驟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678AFB-9012-43CF-8879-A56E1367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64A780-48C0-4FA5-815C-FA611B5B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15" y="23717806"/>
            <a:ext cx="4734098" cy="94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資料庫圖表 3">
                <a:extLst>
                  <a:ext uri="{FF2B5EF4-FFF2-40B4-BE49-F238E27FC236}">
                    <a16:creationId xmlns:a16="http://schemas.microsoft.com/office/drawing/2014/main" id="{A5D34132-8CE9-4CA7-A04F-17CEEDBC73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9634034"/>
                  </p:ext>
                </p:extLst>
              </p:nvPr>
            </p:nvGraphicFramePr>
            <p:xfrm>
              <a:off x="1196900" y="1679296"/>
              <a:ext cx="7201728" cy="4528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資料庫圖表 3">
                <a:extLst>
                  <a:ext uri="{FF2B5EF4-FFF2-40B4-BE49-F238E27FC236}">
                    <a16:creationId xmlns:a16="http://schemas.microsoft.com/office/drawing/2014/main" id="{A5D34132-8CE9-4CA7-A04F-17CEEDBC73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9634034"/>
                  </p:ext>
                </p:extLst>
              </p:nvPr>
            </p:nvGraphicFramePr>
            <p:xfrm>
              <a:off x="1196900" y="1679296"/>
              <a:ext cx="7201728" cy="4528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7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71A4A93-F704-4FED-8160-34DEB8BF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canny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演算法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邊緣偵測</a:t>
            </a:r>
            <a:endPara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43D9B3F-9ADD-4C1C-86CB-A3202551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00200"/>
            <a:ext cx="9751060" cy="4267200"/>
          </a:xfrm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分成以下四個步驟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將輸入影像灰階化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高斯濾波器濾除雜訊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計算每個像素的梯度方向與梯度強度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非最大值抑制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56ECAB-8BAD-4138-A0BC-7DAEB531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11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7CF905D-90E7-4569-92D1-72491D533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3807912"/>
            <a:ext cx="7427321" cy="2348880"/>
          </a:xfrm>
          <a:prstGeom prst="rect">
            <a:avLst/>
          </a:prstGeom>
        </p:spPr>
      </p:pic>
      <p:pic>
        <p:nvPicPr>
          <p:cNvPr id="2050" name="Picture 2" descr="cannyfish">
            <a:extLst>
              <a:ext uri="{FF2B5EF4-FFF2-40B4-BE49-F238E27FC236}">
                <a16:creationId xmlns:a16="http://schemas.microsoft.com/office/drawing/2014/main" id="{31EEC3CF-0CA3-4C7D-B752-AB0E08B7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1454983"/>
            <a:ext cx="5431608" cy="159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minarearect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()-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找到包含邊緣之最小方框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2DA91-916E-49FC-9EF3-9FCE3D3B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57637E-76EB-4318-905B-28888FBF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3074" name="Picture 2" descr="contour">
            <a:extLst>
              <a:ext uri="{FF2B5EF4-FFF2-40B4-BE49-F238E27FC236}">
                <a16:creationId xmlns:a16="http://schemas.microsoft.com/office/drawing/2014/main" id="{553AB66F-9A06-4F7E-899D-0845E083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2564904"/>
            <a:ext cx="748504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2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>
                <a:extLst>
                  <a:ext uri="{FF2B5EF4-FFF2-40B4-BE49-F238E27FC236}">
                    <a16:creationId xmlns:a16="http://schemas.microsoft.com/office/drawing/2014/main" id="{E07E23E1-EE92-43B1-8583-F6E680C0F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≈2×</m:t>
                    </m:r>
                    <m:f>
                      <m:f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zh-TW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7">
                <a:extLst>
                  <a:ext uri="{FF2B5EF4-FFF2-40B4-BE49-F238E27FC236}">
                    <a16:creationId xmlns:a16="http://schemas.microsoft.com/office/drawing/2014/main" id="{E07E23E1-EE92-43B1-8583-F6E680C0F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C8F200-F002-40AD-ACAF-9B7E77C88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13</a:t>
            </a:fld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84A62B4-D0C6-471D-9072-9BDD0833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683255"/>
              </p:ext>
            </p:extLst>
          </p:nvPr>
        </p:nvGraphicFramePr>
        <p:xfrm>
          <a:off x="5729396" y="3008591"/>
          <a:ext cx="4536029" cy="262461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536029">
                  <a:extLst>
                    <a:ext uri="{9D8B030D-6E8A-4147-A177-3AD203B41FA5}">
                      <a16:colId xmlns:a16="http://schemas.microsoft.com/office/drawing/2014/main" val="900757751"/>
                    </a:ext>
                  </a:extLst>
                </a:gridCol>
              </a:tblGrid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800" u="none" strike="noStrike" dirty="0">
                          <a:effectLst/>
                        </a:rPr>
                        <a:t>x:</a:t>
                      </a:r>
                      <a:r>
                        <a:rPr lang="zh-TW" altLang="en-US" sz="2800" u="none" strike="noStrike" dirty="0">
                          <a:effectLst/>
                        </a:rPr>
                        <a:t>目標物長度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5269735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 dirty="0">
                          <a:effectLst/>
                        </a:rPr>
                        <a:t>y:</a:t>
                      </a:r>
                      <a:r>
                        <a:rPr lang="zh-TW" altLang="en-US" sz="2800" u="none" strike="noStrike" dirty="0">
                          <a:effectLst/>
                        </a:rPr>
                        <a:t>相機高度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750151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800" u="none" strike="noStrike" dirty="0">
                          <a:effectLst/>
                        </a:rPr>
                        <a:t>θ:</a:t>
                      </a:r>
                      <a:r>
                        <a:rPr lang="zh-TW" altLang="en-US" sz="2800" u="none" strike="noStrike" dirty="0">
                          <a:effectLst/>
                        </a:rPr>
                        <a:t>照相機拍射夾角的一半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041224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 dirty="0">
                          <a:effectLst/>
                        </a:rPr>
                        <a:t>N:</a:t>
                      </a:r>
                      <a:r>
                        <a:rPr lang="zh-TW" altLang="en-US" sz="2800" u="none" strike="noStrike" dirty="0">
                          <a:effectLst/>
                        </a:rPr>
                        <a:t>照片長邊像素數量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53070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800" u="none" strike="noStrike" dirty="0">
                          <a:effectLst/>
                        </a:rPr>
                        <a:t>n:</a:t>
                      </a:r>
                      <a:r>
                        <a:rPr lang="zh-TW" altLang="en-US" sz="2800" u="none" strike="noStrike" dirty="0">
                          <a:effectLst/>
                        </a:rPr>
                        <a:t>目標物長邊像素數量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0024438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800" u="none" strike="noStrike" dirty="0">
                          <a:effectLst/>
                        </a:rPr>
                        <a:t>l:</a:t>
                      </a:r>
                      <a:r>
                        <a:rPr lang="zh-TW" altLang="en-US" sz="2800" u="none" strike="noStrike" dirty="0">
                          <a:effectLst/>
                        </a:rPr>
                        <a:t>單位像素之長度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0940377"/>
                  </a:ext>
                </a:extLst>
              </a:tr>
            </a:tbl>
          </a:graphicData>
        </a:graphic>
      </p:graphicFrame>
      <p:grpSp>
        <p:nvGrpSpPr>
          <p:cNvPr id="11" name="Group 210">
            <a:extLst>
              <a:ext uri="{FF2B5EF4-FFF2-40B4-BE49-F238E27FC236}">
                <a16:creationId xmlns:a16="http://schemas.microsoft.com/office/drawing/2014/main" id="{56480C8F-92E8-4BF5-AF17-D73D8DF6D787}"/>
              </a:ext>
            </a:extLst>
          </p:cNvPr>
          <p:cNvGrpSpPr/>
          <p:nvPr/>
        </p:nvGrpSpPr>
        <p:grpSpPr>
          <a:xfrm>
            <a:off x="477788" y="2226750"/>
            <a:ext cx="6106940" cy="4140944"/>
            <a:chOff x="1524001" y="304183"/>
            <a:chExt cx="11121621" cy="4865856"/>
          </a:xfrm>
        </p:grpSpPr>
        <p:sp>
          <p:nvSpPr>
            <p:cNvPr id="12" name="Rectangle 211">
              <a:extLst>
                <a:ext uri="{FF2B5EF4-FFF2-40B4-BE49-F238E27FC236}">
                  <a16:creationId xmlns:a16="http://schemas.microsoft.com/office/drawing/2014/main" id="{072CE472-DE8C-4270-A7E4-F2BFF6AFEA2F}"/>
                </a:ext>
              </a:extLst>
            </p:cNvPr>
            <p:cNvSpPr/>
            <p:nvPr/>
          </p:nvSpPr>
          <p:spPr>
            <a:xfrm>
              <a:off x="2706255" y="4802908"/>
              <a:ext cx="7001163" cy="3671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 pixel</a:t>
              </a:r>
            </a:p>
          </p:txBody>
        </p:sp>
        <p:cxnSp>
          <p:nvCxnSpPr>
            <p:cNvPr id="13" name="Straight Connector 212">
              <a:extLst>
                <a:ext uri="{FF2B5EF4-FFF2-40B4-BE49-F238E27FC236}">
                  <a16:creationId xmlns:a16="http://schemas.microsoft.com/office/drawing/2014/main" id="{6BCCECB8-8885-4EF8-AE07-7490A5327A89}"/>
                </a:ext>
              </a:extLst>
            </p:cNvPr>
            <p:cNvCxnSpPr>
              <a:stCxn id="12" idx="0"/>
            </p:cNvCxnSpPr>
            <p:nvPr/>
          </p:nvCxnSpPr>
          <p:spPr>
            <a:xfrm flipH="1" flipV="1">
              <a:off x="6188366" y="683492"/>
              <a:ext cx="18472" cy="4119416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13">
              <a:extLst>
                <a:ext uri="{FF2B5EF4-FFF2-40B4-BE49-F238E27FC236}">
                  <a16:creationId xmlns:a16="http://schemas.microsoft.com/office/drawing/2014/main" id="{93359287-2FAF-413C-9612-5E74015536A5}"/>
                </a:ext>
              </a:extLst>
            </p:cNvPr>
            <p:cNvCxnSpPr/>
            <p:nvPr/>
          </p:nvCxnSpPr>
          <p:spPr>
            <a:xfrm>
              <a:off x="6188364" y="683491"/>
              <a:ext cx="3519054" cy="4093204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14">
              <a:extLst>
                <a:ext uri="{FF2B5EF4-FFF2-40B4-BE49-F238E27FC236}">
                  <a16:creationId xmlns:a16="http://schemas.microsoft.com/office/drawing/2014/main" id="{20CA5092-4660-4C76-8EB1-67CE5E93D59A}"/>
                </a:ext>
              </a:extLst>
            </p:cNvPr>
            <p:cNvCxnSpPr>
              <a:endCxn id="25" idx="2"/>
            </p:cNvCxnSpPr>
            <p:nvPr/>
          </p:nvCxnSpPr>
          <p:spPr>
            <a:xfrm flipH="1">
              <a:off x="2697019" y="683491"/>
              <a:ext cx="3491344" cy="411941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15">
              <a:extLst>
                <a:ext uri="{FF2B5EF4-FFF2-40B4-BE49-F238E27FC236}">
                  <a16:creationId xmlns:a16="http://schemas.microsoft.com/office/drawing/2014/main" id="{4219D056-1B25-48E1-A4EC-255F5F8D9807}"/>
                </a:ext>
              </a:extLst>
            </p:cNvPr>
            <p:cNvSpPr/>
            <p:nvPr/>
          </p:nvSpPr>
          <p:spPr>
            <a:xfrm>
              <a:off x="9125527" y="886691"/>
              <a:ext cx="812800" cy="812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Right Bracket 216">
              <a:extLst>
                <a:ext uri="{FF2B5EF4-FFF2-40B4-BE49-F238E27FC236}">
                  <a16:creationId xmlns:a16="http://schemas.microsoft.com/office/drawing/2014/main" id="{B101D885-31A4-4FE9-9100-2289C0FDA46E}"/>
                </a:ext>
              </a:extLst>
            </p:cNvPr>
            <p:cNvSpPr/>
            <p:nvPr/>
          </p:nvSpPr>
          <p:spPr>
            <a:xfrm>
              <a:off x="10173333" y="886691"/>
              <a:ext cx="162157" cy="812800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Arc 217">
              <a:extLst>
                <a:ext uri="{FF2B5EF4-FFF2-40B4-BE49-F238E27FC236}">
                  <a16:creationId xmlns:a16="http://schemas.microsoft.com/office/drawing/2014/main" id="{770990AA-7E49-465B-BCAC-55F64E25F12E}"/>
                </a:ext>
              </a:extLst>
            </p:cNvPr>
            <p:cNvSpPr/>
            <p:nvPr/>
          </p:nvSpPr>
          <p:spPr>
            <a:xfrm rot="6555941">
              <a:off x="5847134" y="736876"/>
              <a:ext cx="1075102" cy="1244273"/>
            </a:xfrm>
            <a:prstGeom prst="arc">
              <a:avLst>
                <a:gd name="adj1" fmla="val 17066964"/>
                <a:gd name="adj2" fmla="val 21133694"/>
              </a:avLst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218">
              <a:extLst>
                <a:ext uri="{FF2B5EF4-FFF2-40B4-BE49-F238E27FC236}">
                  <a16:creationId xmlns:a16="http://schemas.microsoft.com/office/drawing/2014/main" id="{D10CE12A-390E-4EC6-946A-AE8BB2E070DC}"/>
                </a:ext>
              </a:extLst>
            </p:cNvPr>
            <p:cNvSpPr txBox="1"/>
            <p:nvPr/>
          </p:nvSpPr>
          <p:spPr>
            <a:xfrm>
              <a:off x="5346815" y="3083504"/>
              <a:ext cx="3756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0" name="TextBox 219">
              <a:extLst>
                <a:ext uri="{FF2B5EF4-FFF2-40B4-BE49-F238E27FC236}">
                  <a16:creationId xmlns:a16="http://schemas.microsoft.com/office/drawing/2014/main" id="{215C20E7-94E1-45D3-82B5-9F28A179A344}"/>
                </a:ext>
              </a:extLst>
            </p:cNvPr>
            <p:cNvSpPr txBox="1"/>
            <p:nvPr/>
          </p:nvSpPr>
          <p:spPr>
            <a:xfrm>
              <a:off x="10428894" y="1031481"/>
              <a:ext cx="2216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1" name="TextBox 220">
              <a:extLst>
                <a:ext uri="{FF2B5EF4-FFF2-40B4-BE49-F238E27FC236}">
                  <a16:creationId xmlns:a16="http://schemas.microsoft.com/office/drawing/2014/main" id="{706D58C7-1E17-465F-923C-7F96DE3DF2E5}"/>
                </a:ext>
              </a:extLst>
            </p:cNvPr>
            <p:cNvSpPr txBox="1"/>
            <p:nvPr/>
          </p:nvSpPr>
          <p:spPr>
            <a:xfrm>
              <a:off x="6185206" y="1222893"/>
              <a:ext cx="2216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21">
              <a:extLst>
                <a:ext uri="{FF2B5EF4-FFF2-40B4-BE49-F238E27FC236}">
                  <a16:creationId xmlns:a16="http://schemas.microsoft.com/office/drawing/2014/main" id="{7130A6BE-6E4A-435A-853E-1D9F03A5AFDA}"/>
                </a:ext>
              </a:extLst>
            </p:cNvPr>
            <p:cNvSpPr txBox="1"/>
            <p:nvPr/>
          </p:nvSpPr>
          <p:spPr>
            <a:xfrm>
              <a:off x="1524001" y="2369156"/>
              <a:ext cx="221672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Rounded Rectangle 222">
              <a:extLst>
                <a:ext uri="{FF2B5EF4-FFF2-40B4-BE49-F238E27FC236}">
                  <a16:creationId xmlns:a16="http://schemas.microsoft.com/office/drawing/2014/main" id="{43C939FF-6C39-426C-B00E-2210B4850B84}"/>
                </a:ext>
              </a:extLst>
            </p:cNvPr>
            <p:cNvSpPr/>
            <p:nvPr/>
          </p:nvSpPr>
          <p:spPr>
            <a:xfrm>
              <a:off x="4803174" y="4435777"/>
              <a:ext cx="2877126" cy="358544"/>
            </a:xfrm>
            <a:prstGeom prst="roundRect">
              <a:avLst/>
            </a:prstGeom>
            <a:solidFill>
              <a:srgbClr val="FFCC99"/>
            </a:solidFill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 pixel</a:t>
              </a:r>
            </a:p>
          </p:txBody>
        </p:sp>
        <p:sp>
          <p:nvSpPr>
            <p:cNvPr id="24" name="TextBox 223">
              <a:extLst>
                <a:ext uri="{FF2B5EF4-FFF2-40B4-BE49-F238E27FC236}">
                  <a16:creationId xmlns:a16="http://schemas.microsoft.com/office/drawing/2014/main" id="{203FDAE7-AE3A-4191-8C22-4C3881A216D2}"/>
                </a:ext>
              </a:extLst>
            </p:cNvPr>
            <p:cNvSpPr txBox="1"/>
            <p:nvPr/>
          </p:nvSpPr>
          <p:spPr>
            <a:xfrm>
              <a:off x="8864465" y="304183"/>
              <a:ext cx="22167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</a:t>
              </a:r>
            </a:p>
          </p:txBody>
        </p:sp>
        <p:sp>
          <p:nvSpPr>
            <p:cNvPr id="25" name="Left Brace 224">
              <a:extLst>
                <a:ext uri="{FF2B5EF4-FFF2-40B4-BE49-F238E27FC236}">
                  <a16:creationId xmlns:a16="http://schemas.microsoft.com/office/drawing/2014/main" id="{CA4111DD-77CA-4992-95B3-CD3766AE7783}"/>
                </a:ext>
              </a:extLst>
            </p:cNvPr>
            <p:cNvSpPr/>
            <p:nvPr/>
          </p:nvSpPr>
          <p:spPr>
            <a:xfrm>
              <a:off x="2309092" y="683491"/>
              <a:ext cx="387927" cy="4119418"/>
            </a:xfrm>
            <a:prstGeom prst="leftBrace">
              <a:avLst>
                <a:gd name="adj1" fmla="val 19404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Left Brace 225">
              <a:extLst>
                <a:ext uri="{FF2B5EF4-FFF2-40B4-BE49-F238E27FC236}">
                  <a16:creationId xmlns:a16="http://schemas.microsoft.com/office/drawing/2014/main" id="{6149776F-0E3F-4764-AD50-CDFCBD4B9CAC}"/>
                </a:ext>
              </a:extLst>
            </p:cNvPr>
            <p:cNvSpPr/>
            <p:nvPr/>
          </p:nvSpPr>
          <p:spPr>
            <a:xfrm rot="5400000">
              <a:off x="5951067" y="2733548"/>
              <a:ext cx="550043" cy="2845828"/>
            </a:xfrm>
            <a:prstGeom prst="leftBrace">
              <a:avLst>
                <a:gd name="adj1" fmla="val 89175"/>
                <a:gd name="adj2" fmla="val 7052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8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魚種辨識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82BC878-A1A3-4001-BEFF-4ECF4EC3E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50070D-7437-44E6-B175-E95BC941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98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資料集</a:t>
            </a: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C18A5171-8A7F-4814-8807-9286BC662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51855"/>
              </p:ext>
            </p:extLst>
          </p:nvPr>
        </p:nvGraphicFramePr>
        <p:xfrm>
          <a:off x="1413892" y="1683676"/>
          <a:ext cx="8921744" cy="4544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8425">
                  <a:extLst>
                    <a:ext uri="{9D8B030D-6E8A-4147-A177-3AD203B41FA5}">
                      <a16:colId xmlns:a16="http://schemas.microsoft.com/office/drawing/2014/main" val="3805402540"/>
                    </a:ext>
                  </a:extLst>
                </a:gridCol>
                <a:gridCol w="1735133">
                  <a:extLst>
                    <a:ext uri="{9D8B030D-6E8A-4147-A177-3AD203B41FA5}">
                      <a16:colId xmlns:a16="http://schemas.microsoft.com/office/drawing/2014/main" val="2003129611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231464159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416482058"/>
                    </a:ext>
                  </a:extLst>
                </a:gridCol>
              </a:tblGrid>
              <a:tr h="563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species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training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2952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16554221"/>
                  </a:ext>
                </a:extLst>
              </a:tr>
              <a:tr h="589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arocea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0087277"/>
                  </a:ext>
                </a:extLst>
              </a:tr>
              <a:tr h="684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virgatus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5756168"/>
                  </a:ext>
                </a:extLst>
              </a:tr>
              <a:tr h="1358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argenteus: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600836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leopardus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27432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Psenopsis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anomala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188228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5C84B7-ACEA-4732-A088-C511A206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15</a:t>
            </a:fld>
            <a:endParaRPr lang="zh-TW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F772DAF-D2D7-467B-B2EE-E47A778EF8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05245" y="1807635"/>
            <a:ext cx="458552" cy="1591989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738E473-F553-449B-BE81-1F1A28282C2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3055" y="2440461"/>
            <a:ext cx="502934" cy="159198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67A560C-C336-4B24-9EF9-74EA9DAFFE9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16604" y="3473135"/>
            <a:ext cx="1235835" cy="1591989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A4F5DCE-9214-4111-B3A0-05150C412E5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25" y="5006184"/>
            <a:ext cx="1591991" cy="538904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8FA4DBD-4D77-45FE-8572-C2C4DC757AA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0869" y="5107586"/>
            <a:ext cx="502933" cy="15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27DEF-4038-475B-99BD-D38A93E8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0B27F1-D936-4A78-8340-E7F54ACB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9751060" cy="4267200"/>
          </a:xfrm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將資料加上黑邊，使其成正方形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resize:400x400</a:t>
            </a:r>
            <a:endParaRPr lang="zh-TW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04A46-E085-4D1E-8E93-C691348E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CD7598-CFD3-4465-BC52-5FF89574D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46107FF-470D-4AE5-97D7-128E05E345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24200"/>
              </p:ext>
            </p:extLst>
          </p:nvPr>
        </p:nvGraphicFramePr>
        <p:xfrm>
          <a:off x="1557908" y="3140968"/>
          <a:ext cx="6016269" cy="2641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r:id="rId3" imgW="2095465" imgH="922224" progId="Visio.Drawing.15">
                  <p:embed/>
                </p:oleObj>
              </mc:Choice>
              <mc:Fallback>
                <p:oleObj r:id="rId3" imgW="2095465" imgH="92222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908" y="3140968"/>
                        <a:ext cx="6016269" cy="26415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0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4CB6C25-47AE-43E5-B46A-D4C45632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資料擴增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64C5C4-63A3-4201-831D-EBE4ACBA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771" y="1780272"/>
            <a:ext cx="9751060" cy="4267200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background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position and shape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gaussian noise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perspective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8CBCFA-5A4E-4EF8-8042-11A16590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17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63A63A-1B59-492F-B078-31085EF3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399123B4-3104-471A-9FD8-C3AA7BA0E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729305"/>
              </p:ext>
            </p:extLst>
          </p:nvPr>
        </p:nvGraphicFramePr>
        <p:xfrm>
          <a:off x="4582244" y="810528"/>
          <a:ext cx="6477984" cy="268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r:id="rId4" imgW="4777846" imgH="1981043" progId="Visio.Drawing.15">
                  <p:embed/>
                </p:oleObj>
              </mc:Choice>
              <mc:Fallback>
                <p:oleObj r:id="rId4" imgW="4777846" imgH="198104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2244" y="810528"/>
                        <a:ext cx="6477984" cy="2687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6CCCA0-D965-4F23-8980-6206DCECC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206" y="2446973"/>
            <a:ext cx="9508655" cy="36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EC29C40-B58E-4AF9-8CC4-D694F4204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50114"/>
              </p:ext>
            </p:extLst>
          </p:nvPr>
        </p:nvGraphicFramePr>
        <p:xfrm>
          <a:off x="4726260" y="3533165"/>
          <a:ext cx="4640809" cy="294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r:id="rId6" imgW="5112985" imgH="3238390" progId="Visio.Drawing.15">
                  <p:embed/>
                </p:oleObj>
              </mc:Choice>
              <mc:Fallback>
                <p:oleObj r:id="rId6" imgW="5112985" imgH="3238390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6260" y="3533165"/>
                        <a:ext cx="4640809" cy="29438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381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BAA2-0BB1-416D-9855-02A32C12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E34CEC-EAA9-4889-8130-7AE01CBB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YOLOv4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YOLOv3-tiny</a:t>
            </a:r>
          </a:p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MobileNet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VGG19-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準確率最高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70%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FA701E-D584-4595-9297-836313BC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F6706880-0E91-4BC2-BA11-5436CF8D20E6}"/>
              </a:ext>
            </a:extLst>
          </p:cNvPr>
          <p:cNvSpPr/>
          <p:nvPr/>
        </p:nvSpPr>
        <p:spPr>
          <a:xfrm>
            <a:off x="3646140" y="1988840"/>
            <a:ext cx="936104" cy="1296144"/>
          </a:xfrm>
          <a:prstGeom prst="rightBrace">
            <a:avLst/>
          </a:prstGeom>
          <a:solidFill>
            <a:schemeClr val="bg1"/>
          </a:solidFill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B68730-97CB-46B5-BFC8-7742157CFB4B}"/>
              </a:ext>
            </a:extLst>
          </p:cNvPr>
          <p:cNvSpPr/>
          <p:nvPr/>
        </p:nvSpPr>
        <p:spPr>
          <a:xfrm>
            <a:off x="5014292" y="2344524"/>
            <a:ext cx="4608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n-ea"/>
              </a:rPr>
              <a:t>層數太多，辨識速度慢</a:t>
            </a:r>
            <a:endParaRPr lang="en-US" altLang="zh-TW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793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40EEA-42A5-4C63-A622-D0A90A3D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我們的架構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76A4869D-71DB-4502-8203-81794E5F22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585909"/>
              </p:ext>
            </p:extLst>
          </p:nvPr>
        </p:nvGraphicFramePr>
        <p:xfrm>
          <a:off x="1701925" y="1844824"/>
          <a:ext cx="604761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0218">
                  <a:extLst>
                    <a:ext uri="{9D8B030D-6E8A-4147-A177-3AD203B41FA5}">
                      <a16:colId xmlns:a16="http://schemas.microsoft.com/office/drawing/2014/main" val="2384889862"/>
                    </a:ext>
                  </a:extLst>
                </a:gridCol>
                <a:gridCol w="853836">
                  <a:extLst>
                    <a:ext uri="{9D8B030D-6E8A-4147-A177-3AD203B41FA5}">
                      <a16:colId xmlns:a16="http://schemas.microsoft.com/office/drawing/2014/main" val="3259751992"/>
                    </a:ext>
                  </a:extLst>
                </a:gridCol>
                <a:gridCol w="568450">
                  <a:extLst>
                    <a:ext uri="{9D8B030D-6E8A-4147-A177-3AD203B41FA5}">
                      <a16:colId xmlns:a16="http://schemas.microsoft.com/office/drawing/2014/main" val="4289047528"/>
                    </a:ext>
                  </a:extLst>
                </a:gridCol>
                <a:gridCol w="631096">
                  <a:extLst>
                    <a:ext uri="{9D8B030D-6E8A-4147-A177-3AD203B41FA5}">
                      <a16:colId xmlns:a16="http://schemas.microsoft.com/office/drawing/2014/main" val="3957164809"/>
                    </a:ext>
                  </a:extLst>
                </a:gridCol>
                <a:gridCol w="899080">
                  <a:extLst>
                    <a:ext uri="{9D8B030D-6E8A-4147-A177-3AD203B41FA5}">
                      <a16:colId xmlns:a16="http://schemas.microsoft.com/office/drawing/2014/main" val="241795408"/>
                    </a:ext>
                  </a:extLst>
                </a:gridCol>
                <a:gridCol w="1093977">
                  <a:extLst>
                    <a:ext uri="{9D8B030D-6E8A-4147-A177-3AD203B41FA5}">
                      <a16:colId xmlns:a16="http://schemas.microsoft.com/office/drawing/2014/main" val="804839687"/>
                    </a:ext>
                  </a:extLst>
                </a:gridCol>
                <a:gridCol w="890959">
                  <a:extLst>
                    <a:ext uri="{9D8B030D-6E8A-4147-A177-3AD203B41FA5}">
                      <a16:colId xmlns:a16="http://schemas.microsoft.com/office/drawing/2014/main" val="1095132745"/>
                    </a:ext>
                  </a:extLst>
                </a:gridCol>
              </a:tblGrid>
              <a:tr h="6694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kernels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stride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padding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11891838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400x400x3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201981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1326432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5624966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56235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9896873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6744829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3711031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Flatten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09428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9954674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2674425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5321945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6195EF-3EB3-4339-B943-029026E3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85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+mj-ea"/>
                <a:ea typeface="+mj-ea"/>
                <a:sym typeface="Salesforce Sans"/>
              </a:rPr>
              <a:t>目錄</a:t>
            </a: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研究動機</a:t>
            </a: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裝置介紹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實驗流程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魚長計算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魚種辨識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實驗結果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未來展望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參考資料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endParaRPr lang="zh-TW" altLang="en-US" dirty="0">
              <a:latin typeface="+mn-ea"/>
              <a:ea typeface="+mn-ea"/>
              <a:sym typeface="Salesforce San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D3EC45-C3C9-429A-9368-C220F4B5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F62823-B11F-4561-B153-9BBB5E43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2F2933-63BD-4650-9422-4EF592FD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pic>
        <p:nvPicPr>
          <p:cNvPr id="7170" name="Picture 2" descr="未提供說明。">
            <a:extLst>
              <a:ext uri="{FF2B5EF4-FFF2-40B4-BE49-F238E27FC236}">
                <a16:creationId xmlns:a16="http://schemas.microsoft.com/office/drawing/2014/main" id="{6BFF0B01-73A6-4447-8450-E55BACFEAE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2296710"/>
            <a:ext cx="9750425" cy="22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2D8E4-AFB0-43DA-981D-6B74A868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卷積式神經網路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56347D-C4FA-4A20-818A-054A9569F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CADDA0-8046-45CE-AE69-D53CA673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35F2B3D8-2495-4779-A1B6-D8CA1DFD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52" y="2348880"/>
            <a:ext cx="10558908" cy="287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D4C241-CC35-4980-82F3-97A2A7653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ReLU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Rectified Linear Unit)-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整流線性單位函數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 </a:t>
            </a:r>
            <a:endParaRPr lang="zh-TW" altLang="en-US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56D262-EAFC-48CE-BBA2-347CAA411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8928" y="6172200"/>
            <a:ext cx="711015" cy="304800"/>
          </a:xfrm>
        </p:spPr>
        <p:txBody>
          <a:bodyPr/>
          <a:lstStyle/>
          <a:p>
            <a:fld id="{DF28FB93-0A08-4E7D-8E63-9EFA29F1E093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10242" name="Picture 2" descr="Image for post">
            <a:extLst>
              <a:ext uri="{FF2B5EF4-FFF2-40B4-BE49-F238E27FC236}">
                <a16:creationId xmlns:a16="http://schemas.microsoft.com/office/drawing/2014/main" id="{134A7D41-10BE-4E03-803E-1580BF6C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2912295"/>
            <a:ext cx="9622805" cy="315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{\displaystyle \max(0,\mathbf {w} ^{T}\mathbf {x} +b)}">
            <a:extLst>
              <a:ext uri="{FF2B5EF4-FFF2-40B4-BE49-F238E27FC236}">
                <a16:creationId xmlns:a16="http://schemas.microsoft.com/office/drawing/2014/main" id="{4D2276E8-6036-46B5-9BFF-56376B58E4F7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218882" y="1701800"/>
            <a:ext cx="975106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8" descr="{\displaystyle \max(0,\mathbf {w} ^{T}\mathbf {x} +b)}">
            <a:extLst>
              <a:ext uri="{FF2B5EF4-FFF2-40B4-BE49-F238E27FC236}">
                <a16:creationId xmlns:a16="http://schemas.microsoft.com/office/drawing/2014/main" id="{3A204307-4F0E-4EF8-B3D3-14BA50A974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6460" y="220544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10" descr="{\displaystyle f(x)=\max(0,x)}">
            <a:extLst>
              <a:ext uri="{FF2B5EF4-FFF2-40B4-BE49-F238E27FC236}">
                <a16:creationId xmlns:a16="http://schemas.microsoft.com/office/drawing/2014/main" id="{49694E46-30F2-4DCC-A990-12F7886154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2ED5716F-AC31-4486-B2BD-4ABEC3846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004" y="1701378"/>
            <a:ext cx="2288402" cy="41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5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F07F87-2124-4896-9120-E6788D24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卷積層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5CE673-AE56-40DE-A6B8-C8A2859A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53FADBF8-CDA1-4168-839B-BCE9F4658F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84" y="2060848"/>
            <a:ext cx="8524056" cy="37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92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E9AA7F-78CC-4EE2-A2FE-FE0CD615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最大池化層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C53BA4-D2D9-4E01-846B-DF141A643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B93063-B5C9-4EAD-9ADD-EA3D0416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pic>
        <p:nvPicPr>
          <p:cNvPr id="11266" name="Picture 2" descr="https://i1.kknews.cc/SIG=38eb8nk/2s850000ns51o64s140o.jpg">
            <a:extLst>
              <a:ext uri="{FF2B5EF4-FFF2-40B4-BE49-F238E27FC236}">
                <a16:creationId xmlns:a16="http://schemas.microsoft.com/office/drawing/2014/main" id="{62635B68-C57F-44FE-B639-6245AB63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060848"/>
            <a:ext cx="7656512" cy="358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38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7B8E9-E940-4555-9E47-093239C7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扁平層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A28127-0040-46D0-BEB3-EA0E7D661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二維向量變成一維向量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BA87A2-086E-4CE2-8794-09496536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25</a:t>
            </a:fld>
            <a:endParaRPr lang="zh-TW" altLang="en-US" dirty="0"/>
          </a:p>
        </p:txBody>
      </p:sp>
      <p:pic>
        <p:nvPicPr>
          <p:cNvPr id="14338" name="Picture 2" descr="Using the Keras Flatten Operation in CNN Models with Code Examples -  MissingLink.ai">
            <a:extLst>
              <a:ext uri="{FF2B5EF4-FFF2-40B4-BE49-F238E27FC236}">
                <a16:creationId xmlns:a16="http://schemas.microsoft.com/office/drawing/2014/main" id="{E73D1DCA-EFDC-40F3-83E7-C8154456B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28" y="2564904"/>
            <a:ext cx="6141740" cy="335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4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67D92-D1F9-4CF3-B7C4-8D6D7488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layer(fully connected layer)-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全連接層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D88B1D-FE47-4788-A373-A7F57380F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075" y="1905000"/>
            <a:ext cx="9751060" cy="4267200"/>
          </a:xfrm>
        </p:spPr>
        <p:txBody>
          <a:bodyPr/>
          <a:lstStyle/>
          <a:p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B05293-6556-48DD-AED6-7CA1FC9C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D084E5-D59F-4812-B26B-9A9EEA10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044" y="1921557"/>
            <a:ext cx="2762392" cy="552478"/>
          </a:xfrm>
          <a:prstGeom prst="rect">
            <a:avLst/>
          </a:prstGeom>
        </p:spPr>
      </p:pic>
      <p:pic>
        <p:nvPicPr>
          <p:cNvPr id="6" name="Picture 4" descr="https://leemeng.tw/images/nlp-kaggle-intro/fully-connected.jpg">
            <a:extLst>
              <a:ext uri="{FF2B5EF4-FFF2-40B4-BE49-F238E27FC236}">
                <a16:creationId xmlns:a16="http://schemas.microsoft.com/office/drawing/2014/main" id="{60178DB3-D108-4F30-9A21-1D27433A3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941" y="2404875"/>
            <a:ext cx="5602989" cy="380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5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1A8C0DC-70FC-421E-B8DA-A1A10076D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87720A97-4A74-4ECC-A9ED-408FAE6A4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942D52-690C-4ABE-B651-1D8EE85D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4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A0E6D-A2CE-4C40-9726-5AAD238B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辨識準確率及長度誤差百分比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D65C9F10-7C94-4BDB-86C6-EC9B5C144D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474688"/>
              </p:ext>
            </p:extLst>
          </p:nvPr>
        </p:nvGraphicFramePr>
        <p:xfrm>
          <a:off x="1485900" y="2077491"/>
          <a:ext cx="6984776" cy="367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22457">
                  <a:extLst>
                    <a:ext uri="{9D8B030D-6E8A-4147-A177-3AD203B41FA5}">
                      <a16:colId xmlns:a16="http://schemas.microsoft.com/office/drawing/2014/main" val="1923000756"/>
                    </a:ext>
                  </a:extLst>
                </a:gridCol>
                <a:gridCol w="1345049">
                  <a:extLst>
                    <a:ext uri="{9D8B030D-6E8A-4147-A177-3AD203B41FA5}">
                      <a16:colId xmlns:a16="http://schemas.microsoft.com/office/drawing/2014/main" val="1666012830"/>
                    </a:ext>
                  </a:extLst>
                </a:gridCol>
                <a:gridCol w="1517270">
                  <a:extLst>
                    <a:ext uri="{9D8B030D-6E8A-4147-A177-3AD203B41FA5}">
                      <a16:colId xmlns:a16="http://schemas.microsoft.com/office/drawing/2014/main" val="3814510241"/>
                    </a:ext>
                  </a:extLst>
                </a:gridCol>
              </a:tblGrid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魚種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辨識準確率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誤差百分比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92655925"/>
                  </a:ext>
                </a:extLst>
              </a:tr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Larimichthys_Crocea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2.17%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0360930"/>
                  </a:ext>
                </a:extLst>
              </a:tr>
              <a:tr h="849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Nemipterus_virgatus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0.29%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4263782"/>
                  </a:ext>
                </a:extLst>
              </a:tr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Pampus_argenteus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97%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-10.60%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30988"/>
                  </a:ext>
                </a:extLst>
              </a:tr>
              <a:tr h="849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Plectropomus_leopardus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0127372"/>
                  </a:ext>
                </a:extLst>
              </a:tr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Psenopsis_anomala:</a:t>
                      </a:r>
                      <a:r>
                        <a:rPr lang="zh-TW" alt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肉魚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-4.15%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02278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9E1F70-775E-4590-89E8-6EB39320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37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739C0-32C6-4D60-B162-29CB7C0B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呈現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9FA659-7619-498F-9A4C-BC9400D5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BC2945-585B-4996-B948-4527E90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124AE24-B36F-4478-81D1-2F7C0F76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2" y="1660633"/>
            <a:ext cx="8751084" cy="47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A9AC51B-E16E-4BAE-93D0-691D431699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研究動機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D65AEBBE-EC53-4BF1-A07E-92C477F64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4B61D8-7FF1-4505-B328-F8EA8D47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2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C9385-E33F-4DB7-B7BA-31F1F499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A43D74-D60D-42B4-9C10-48A872F09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84AE9B-313D-403D-ACD0-C7C56416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16386" name="Picture 2" descr="131269379_824411901469520_8764063837385884451_n">
            <a:extLst>
              <a:ext uri="{FF2B5EF4-FFF2-40B4-BE49-F238E27FC236}">
                <a16:creationId xmlns:a16="http://schemas.microsoft.com/office/drawing/2014/main" id="{E118AA90-61E1-429B-A648-0B7092F0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1803400"/>
            <a:ext cx="7275781" cy="408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2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378F9A4-EA64-4328-B649-5A472BCF3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DECDEFDF-0DE8-49C5-8838-148F651A7D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B5A4B0-09DB-4458-9841-4D66BB9F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3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3BE1F-19CA-4034-BF38-4CBF5C14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12A57-11B8-4684-B86B-E1DAE17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增加訓練資料數量和種類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即可提升辨識精確度以及種類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out-distribution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2B7F3A-2EEA-44F8-82CB-F2718CF8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89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48401D2-8D1B-4653-90DF-46B03B756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2AA77E-135A-447C-92F4-1CA06AE9B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BA86B1-7F15-48E4-881C-F129704C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27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B1DE8-82E4-42DD-814B-AF78AC99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97AA49-36D3-44C3-A7FD-FCB26DC3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Joseph Redmon and Ali Farhadi. Yolov3: An incremental improvement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. CoRR,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/1804.02767,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2018.  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A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. Bochkovskiy,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C.-Y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. Wang,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H.-Y. M.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Liao 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“Yolov4: Optimal speed and accuracy of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detection,”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:2004.10934,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]  Rathi, D., Jain, S., and Indu, S.,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“Underwater Fish Species Classification using Convolutional Neural Network and Deep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Learning”,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https://arxiv.org/abs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/1805.10106v1,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2018.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 </a:t>
            </a:r>
            <a:r>
              <a:rPr lang="en-US" altLang="zh-TW">
                <a:latin typeface="Times New Roman" panose="02020603050405020304" pitchFamily="18" charset="0"/>
                <a:cs typeface="Times New Roman" panose="02020603050405020304" pitchFamily="18" charset="0"/>
              </a:rPr>
              <a:t>Adrian Rosebrock,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“Measuring size of objects in an image with 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02B66-D907-4ADA-8D2F-57AB337D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762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6F25374-A86B-4BB2-B5A7-B82293FBC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803DF199-EE88-4251-96F6-6E2CC0B9E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D6136D-4A17-43C1-8E88-EF0DBC2F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8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057C3CA-84F1-43F9-8F8E-E6C7FC94B7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示範影片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D53AF22F-16D7-4F86-A8D0-A43947E7F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DB2B8B-063F-4540-BC7F-172D1AEEA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54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E724B-5535-4CEC-BA39-82C817E7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demo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ui demo">
            <a:hlinkClick r:id="" action="ppaction://media"/>
            <a:extLst>
              <a:ext uri="{FF2B5EF4-FFF2-40B4-BE49-F238E27FC236}">
                <a16:creationId xmlns:a16="http://schemas.microsoft.com/office/drawing/2014/main" id="{76140532-8692-4FF8-8A8E-268276DC26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1081" y="1749142"/>
            <a:ext cx="7586662" cy="42672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6C53F1-AA51-4CB1-AC5C-60327518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310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F8146-27BB-47DC-A663-10777EB6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webpage demo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ebpage demo">
            <a:hlinkClick r:id="" action="ppaction://media"/>
            <a:extLst>
              <a:ext uri="{FF2B5EF4-FFF2-40B4-BE49-F238E27FC236}">
                <a16:creationId xmlns:a16="http://schemas.microsoft.com/office/drawing/2014/main" id="{305916B6-F165-45F5-BF0B-0F676664BE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4868" y="1727527"/>
            <a:ext cx="7939088" cy="42672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6BF258-F5DC-4F0C-9264-3E615D22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39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686E95-EC18-48F3-8387-935E3484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0E117E-9A1A-421B-8B59-7478383E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魚貨資訊紀錄費時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防止漁貨盜賣問題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深度學習用於影像辨識準確率高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9477ED-FBF1-49FC-8791-440F94EE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9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9AF6223-9E08-4227-92B4-BC6935D25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裝置介紹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492390B4-8026-4900-B0AE-BDA3F394D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89353E-F8AC-40A3-BDD4-9A2A425A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850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F7326-F05E-4DEA-9A57-5186FECE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324E3-C53D-46E7-AA1C-EA0F37B56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樹梅派</a:t>
            </a:r>
            <a:r>
              <a:rPr lang="en-US" altLang="zh-TW" dirty="0">
                <a:latin typeface="+mn-ea"/>
                <a:ea typeface="+mn-ea"/>
              </a:rPr>
              <a:t>4b</a:t>
            </a:r>
          </a:p>
          <a:p>
            <a:r>
              <a:rPr lang="en-US" altLang="zh-TW" dirty="0">
                <a:latin typeface="+mn-ea"/>
                <a:ea typeface="+mn-ea"/>
              </a:rPr>
              <a:t>pi camera v1</a:t>
            </a:r>
          </a:p>
          <a:p>
            <a:r>
              <a:rPr lang="zh-TW" altLang="en-US" dirty="0">
                <a:latin typeface="+mn-ea"/>
                <a:ea typeface="+mn-ea"/>
              </a:rPr>
              <a:t>單腳架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木板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白色瓦楞紙</a:t>
            </a:r>
            <a:endParaRPr lang="en-US" altLang="zh-TW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15CE01-94B5-4F03-BBEC-6F3343D1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2EF06EE0-8929-4C30-A191-6CCC41D59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905000"/>
            <a:ext cx="5689600" cy="4267200"/>
          </a:xfrm>
          <a:prstGeom prst="rect">
            <a:avLst/>
          </a:prstGeom>
        </p:spPr>
      </p:pic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B0DCD945-6F32-45F6-95B0-BF2482DFADD2}"/>
              </a:ext>
            </a:extLst>
          </p:cNvPr>
          <p:cNvSpPr/>
          <p:nvPr/>
        </p:nvSpPr>
        <p:spPr>
          <a:xfrm>
            <a:off x="5446340" y="5507372"/>
            <a:ext cx="936104" cy="409352"/>
          </a:xfrm>
          <a:prstGeom prst="borderCallout1">
            <a:avLst>
              <a:gd name="adj1" fmla="val 38606"/>
              <a:gd name="adj2" fmla="val 98032"/>
              <a:gd name="adj3" fmla="val -16563"/>
              <a:gd name="adj4" fmla="val 17005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單腳架</a:t>
            </a:r>
          </a:p>
        </p:txBody>
      </p:sp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6A478DB9-DD10-42F7-813E-E67BCCCBF3BB}"/>
              </a:ext>
            </a:extLst>
          </p:cNvPr>
          <p:cNvSpPr/>
          <p:nvPr/>
        </p:nvSpPr>
        <p:spPr>
          <a:xfrm>
            <a:off x="7725732" y="3228268"/>
            <a:ext cx="936104" cy="344748"/>
          </a:xfrm>
          <a:prstGeom prst="borderCallout1">
            <a:avLst>
              <a:gd name="adj1" fmla="val -6070"/>
              <a:gd name="adj2" fmla="val 51362"/>
              <a:gd name="adj3" fmla="val -135697"/>
              <a:gd name="adj4" fmla="val 506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木板</a:t>
            </a:r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75C82FD8-E6F5-4A81-854C-79A8C064B083}"/>
              </a:ext>
            </a:extLst>
          </p:cNvPr>
          <p:cNvSpPr/>
          <p:nvPr/>
        </p:nvSpPr>
        <p:spPr>
          <a:xfrm>
            <a:off x="6598468" y="5712048"/>
            <a:ext cx="1359068" cy="409352"/>
          </a:xfrm>
          <a:prstGeom prst="borderCallout1">
            <a:avLst>
              <a:gd name="adj1" fmla="val 38606"/>
              <a:gd name="adj2" fmla="val 98032"/>
              <a:gd name="adj3" fmla="val 3293"/>
              <a:gd name="adj4" fmla="val 14912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白色瓦楞紙</a:t>
            </a:r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FD84F211-E545-4426-839D-D1C6320E2DCA}"/>
              </a:ext>
            </a:extLst>
          </p:cNvPr>
          <p:cNvSpPr/>
          <p:nvPr/>
        </p:nvSpPr>
        <p:spPr>
          <a:xfrm>
            <a:off x="7174532" y="2138300"/>
            <a:ext cx="1251056" cy="409352"/>
          </a:xfrm>
          <a:prstGeom prst="borderCallout1">
            <a:avLst>
              <a:gd name="adj1" fmla="val 38606"/>
              <a:gd name="adj2" fmla="val 98032"/>
              <a:gd name="adj3" fmla="val 92644"/>
              <a:gd name="adj4" fmla="val 1565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樹莓派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4b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C9D37D46-5F72-43A8-B32C-8D07A6B237DE}"/>
              </a:ext>
            </a:extLst>
          </p:cNvPr>
          <p:cNvSpPr/>
          <p:nvPr/>
        </p:nvSpPr>
        <p:spPr>
          <a:xfrm>
            <a:off x="8853196" y="3228268"/>
            <a:ext cx="1440160" cy="344748"/>
          </a:xfrm>
          <a:prstGeom prst="borderCallout1">
            <a:avLst>
              <a:gd name="adj1" fmla="val -6070"/>
              <a:gd name="adj2" fmla="val 51362"/>
              <a:gd name="adj3" fmla="val -135697"/>
              <a:gd name="adj4" fmla="val 506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 camera v1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7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實驗流程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C2727148-DC96-4A56-ADD1-08FDFBEA3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D36260-3CD3-4A1F-A7BF-DA3D1F3D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8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Salesforce Sans"/>
                <a:ea typeface="細明體" panose="02020509000000000000" pitchFamily="49" charset="-120"/>
                <a:sym typeface="Salesforce Sans"/>
              </a:rPr>
              <a:t>實驗流程圖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C1B042-A15F-44DA-A97E-FBFBB2ED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8</a:t>
            </a:fld>
            <a:endParaRPr lang="zh-TW" altLang="en-US" dirty="0"/>
          </a:p>
        </p:txBody>
      </p:sp>
      <p:grpSp>
        <p:nvGrpSpPr>
          <p:cNvPr id="72" name="畫布 5">
            <a:extLst>
              <a:ext uri="{FF2B5EF4-FFF2-40B4-BE49-F238E27FC236}">
                <a16:creationId xmlns:a16="http://schemas.microsoft.com/office/drawing/2014/main" id="{23D8B51C-9383-4A32-B062-8B7BAA731B02}"/>
              </a:ext>
            </a:extLst>
          </p:cNvPr>
          <p:cNvGrpSpPr/>
          <p:nvPr/>
        </p:nvGrpSpPr>
        <p:grpSpPr>
          <a:xfrm>
            <a:off x="3502124" y="1068992"/>
            <a:ext cx="9288550" cy="13257993"/>
            <a:chOff x="-1209513" y="-3041141"/>
            <a:chExt cx="5907217" cy="10129742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5AE3097-D975-4314-8841-CB1D1A8A4BD4}"/>
                </a:ext>
              </a:extLst>
            </p:cNvPr>
            <p:cNvSpPr/>
            <p:nvPr/>
          </p:nvSpPr>
          <p:spPr>
            <a:xfrm>
              <a:off x="43154" y="1366"/>
              <a:ext cx="4654550" cy="7087235"/>
            </a:xfrm>
            <a:prstGeom prst="rect">
              <a:avLst/>
            </a:prstGeom>
          </p:spPr>
        </p:sp>
        <p:sp>
          <p:nvSpPr>
            <p:cNvPr id="74" name="流程圖: 結束點 73">
              <a:extLst>
                <a:ext uri="{FF2B5EF4-FFF2-40B4-BE49-F238E27FC236}">
                  <a16:creationId xmlns:a16="http://schemas.microsoft.com/office/drawing/2014/main" id="{33D13D5B-F16B-42DC-B73A-52295D621B93}"/>
                </a:ext>
              </a:extLst>
            </p:cNvPr>
            <p:cNvSpPr/>
            <p:nvPr/>
          </p:nvSpPr>
          <p:spPr>
            <a:xfrm>
              <a:off x="-575696" y="-3041141"/>
              <a:ext cx="1471456" cy="593470"/>
            </a:xfrm>
            <a:prstGeom prst="flowChartTerminato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 panose="020F0502020204030204" pitchFamily="34" charset="0"/>
                </a:rPr>
                <a:t>樹梅派</a:t>
              </a:r>
              <a:r>
                <a:rPr kumimoji="0" lang="en-US" altLang="zh-TW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 panose="020F0502020204030204" pitchFamily="34" charset="0"/>
                </a:rPr>
                <a:t>4b</a:t>
              </a:r>
              <a:r>
                <a:rPr kumimoji="0" lang="zh-TW" alt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 panose="020F0502020204030204" pitchFamily="34" charset="0"/>
                </a:rPr>
                <a:t>連接攝像頭拍照</a:t>
              </a:r>
              <a:endParaRPr kumimoji="0" lang="zh-TW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9" name="流程圖: 程序 78">
              <a:extLst>
                <a:ext uri="{FF2B5EF4-FFF2-40B4-BE49-F238E27FC236}">
                  <a16:creationId xmlns:a16="http://schemas.microsoft.com/office/drawing/2014/main" id="{E1EF76D1-03E6-45BA-9E03-DB0A18F3FD2B}"/>
                </a:ext>
              </a:extLst>
            </p:cNvPr>
            <p:cNvSpPr/>
            <p:nvPr/>
          </p:nvSpPr>
          <p:spPr>
            <a:xfrm>
              <a:off x="435700" y="-1931808"/>
              <a:ext cx="1144741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魚種辨識</a:t>
              </a:r>
            </a:p>
          </p:txBody>
        </p:sp>
        <p:sp>
          <p:nvSpPr>
            <p:cNvPr id="80" name="流程圖: 程序 79">
              <a:extLst>
                <a:ext uri="{FF2B5EF4-FFF2-40B4-BE49-F238E27FC236}">
                  <a16:creationId xmlns:a16="http://schemas.microsoft.com/office/drawing/2014/main" id="{C943F84E-AF45-4926-A187-B98C4F58F568}"/>
                </a:ext>
              </a:extLst>
            </p:cNvPr>
            <p:cNvSpPr/>
            <p:nvPr/>
          </p:nvSpPr>
          <p:spPr>
            <a:xfrm>
              <a:off x="-1209513" y="-1924192"/>
              <a:ext cx="1144742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魚長計算</a:t>
              </a:r>
            </a:p>
          </p:txBody>
        </p:sp>
        <p:sp>
          <p:nvSpPr>
            <p:cNvPr id="81" name="流程圖: 程序 80">
              <a:extLst>
                <a:ext uri="{FF2B5EF4-FFF2-40B4-BE49-F238E27FC236}">
                  <a16:creationId xmlns:a16="http://schemas.microsoft.com/office/drawing/2014/main" id="{365F42E6-C4FE-4E35-B0AF-0CB345C27FBA}"/>
                </a:ext>
              </a:extLst>
            </p:cNvPr>
            <p:cNvSpPr/>
            <p:nvPr/>
          </p:nvSpPr>
          <p:spPr>
            <a:xfrm>
              <a:off x="-511678" y="-1389919"/>
              <a:ext cx="1343422" cy="833311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傳送結果以及壓縮之照片至網頁伺服器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7098E6B-6BB8-45E1-9670-59C255FC6C85}"/>
                </a:ext>
              </a:extLst>
            </p:cNvPr>
            <p:cNvSpPr/>
            <p:nvPr/>
          </p:nvSpPr>
          <p:spPr>
            <a:xfrm>
              <a:off x="-955207" y="-255795"/>
              <a:ext cx="2230479" cy="41258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  <a:cs typeface="Calibri" panose="020F0502020204030204" pitchFamily="34" charset="0"/>
                </a:rPr>
                <a:t>將資料存入</a:t>
              </a:r>
              <a:r>
                <a:rPr kumimoji="0" 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sqlite3</a:t>
              </a:r>
              <a:r>
                <a:rPr kumimoji="0" lang="zh-TW" alt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  <a:cs typeface="Calibri" panose="020F0502020204030204" pitchFamily="34" charset="0"/>
                </a:rPr>
                <a:t>資料庫</a:t>
              </a:r>
              <a:endParaRPr kumimoji="0" lang="zh-TW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6" name="流程圖: 程序 85">
              <a:extLst>
                <a:ext uri="{FF2B5EF4-FFF2-40B4-BE49-F238E27FC236}">
                  <a16:creationId xmlns:a16="http://schemas.microsoft.com/office/drawing/2014/main" id="{92AFABE5-FED0-49B4-A7E8-94A919578C2D}"/>
                </a:ext>
              </a:extLst>
            </p:cNvPr>
            <p:cNvSpPr/>
            <p:nvPr/>
          </p:nvSpPr>
          <p:spPr>
            <a:xfrm>
              <a:off x="-412338" y="371223"/>
              <a:ext cx="1144742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網頁顯示</a:t>
              </a:r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6547F9C4-D472-4E27-A4BC-608F036FFDFA}"/>
              </a:ext>
            </a:extLst>
          </p:cNvPr>
          <p:cNvCxnSpPr>
            <a:cxnSpLocks/>
            <a:stCxn id="81" idx="2"/>
            <a:endCxn id="85" idx="0"/>
          </p:cNvCxnSpPr>
          <p:nvPr/>
        </p:nvCxnSpPr>
        <p:spPr>
          <a:xfrm>
            <a:off x="5655608" y="4320794"/>
            <a:ext cx="0" cy="393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579460E9-9CF8-47E8-AA61-74C3D26FCCA7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>
            <a:off x="5655608" y="5254504"/>
            <a:ext cx="0" cy="28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接點: 肘形 188">
            <a:extLst>
              <a:ext uri="{FF2B5EF4-FFF2-40B4-BE49-F238E27FC236}">
                <a16:creationId xmlns:a16="http://schemas.microsoft.com/office/drawing/2014/main" id="{6B59BBA6-B1C1-485A-8E74-A035E522D01F}"/>
              </a:ext>
            </a:extLst>
          </p:cNvPr>
          <p:cNvCxnSpPr>
            <a:cxnSpLocks/>
            <a:stCxn id="74" idx="2"/>
            <a:endCxn id="80" idx="0"/>
          </p:cNvCxnSpPr>
          <p:nvPr/>
        </p:nvCxnSpPr>
        <p:spPr>
          <a:xfrm rot="5400000">
            <a:off x="4686296" y="1561564"/>
            <a:ext cx="685139" cy="12534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接點: 肘形 195">
            <a:extLst>
              <a:ext uri="{FF2B5EF4-FFF2-40B4-BE49-F238E27FC236}">
                <a16:creationId xmlns:a16="http://schemas.microsoft.com/office/drawing/2014/main" id="{41951874-C9FD-43C1-9E1A-9991ECA96D00}"/>
              </a:ext>
            </a:extLst>
          </p:cNvPr>
          <p:cNvCxnSpPr>
            <a:cxnSpLocks/>
            <a:stCxn id="79" idx="2"/>
            <a:endCxn id="81" idx="3"/>
          </p:cNvCxnSpPr>
          <p:nvPr/>
        </p:nvCxnSpPr>
        <p:spPr>
          <a:xfrm rot="5400000">
            <a:off x="6493160" y="3279558"/>
            <a:ext cx="714561" cy="2772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接點: 肘形 220">
            <a:extLst>
              <a:ext uri="{FF2B5EF4-FFF2-40B4-BE49-F238E27FC236}">
                <a16:creationId xmlns:a16="http://schemas.microsoft.com/office/drawing/2014/main" id="{3916E95C-DC5B-4C91-B919-A96E86B1DD15}"/>
              </a:ext>
            </a:extLst>
          </p:cNvPr>
          <p:cNvCxnSpPr>
            <a:cxnSpLocks/>
            <a:stCxn id="80" idx="2"/>
            <a:endCxn id="81" idx="1"/>
          </p:cNvCxnSpPr>
          <p:nvPr/>
        </p:nvCxnSpPr>
        <p:spPr>
          <a:xfrm rot="16200000" flipH="1">
            <a:off x="4148468" y="3324530"/>
            <a:ext cx="704593" cy="1972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09DD509-0A47-4223-9048-6A4E513488BD}"/>
              </a:ext>
            </a:extLst>
          </p:cNvPr>
          <p:cNvCxnSpPr>
            <a:cxnSpLocks/>
            <a:stCxn id="74" idx="2"/>
            <a:endCxn id="79" idx="0"/>
          </p:cNvCxnSpPr>
          <p:nvPr/>
        </p:nvCxnSpPr>
        <p:spPr>
          <a:xfrm rot="16200000" flipH="1">
            <a:off x="5984752" y="1516589"/>
            <a:ext cx="675171" cy="1333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0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3C772DB-72D6-4560-9D03-88051AAC3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長度計算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86B522F2-0849-4846-AC63-5FEB73D0F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CB19AF-AC7A-480A-AF04-C103A013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1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經典書本式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577_TF02801059.potx" id="{2C1F84BD-AD81-415C-9473-51A2D6E4F03B}" vid="{F21E1038-26EF-4BB8-8B76-9F6A069D9D30}"/>
    </a:ext>
  </a:extLst>
</a:theme>
</file>

<file path=ppt/theme/theme2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經典書本式教育簡報 (寬螢幕)</Template>
  <TotalTime>1150</TotalTime>
  <Words>845</Words>
  <Application>Microsoft Office PowerPoint</Application>
  <PresentationFormat>自訂</PresentationFormat>
  <Paragraphs>258</Paragraphs>
  <Slides>38</Slides>
  <Notes>14</Notes>
  <HiddenSlides>3</HiddenSlides>
  <MMClips>2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9" baseType="lpstr">
      <vt:lpstr>Salesforce Sans</vt:lpstr>
      <vt:lpstr>細明體</vt:lpstr>
      <vt:lpstr>微軟正黑體</vt:lpstr>
      <vt:lpstr>新細明體</vt:lpstr>
      <vt:lpstr>Arial</vt:lpstr>
      <vt:lpstr>Calibri</vt:lpstr>
      <vt:lpstr>Cambria Math</vt:lpstr>
      <vt:lpstr>Constantia</vt:lpstr>
      <vt:lpstr>Times New Roman</vt:lpstr>
      <vt:lpstr>經典書本式 16X9</vt:lpstr>
      <vt:lpstr>Visio.Drawing.15</vt:lpstr>
      <vt:lpstr>結合深度學習及影像處理技術之魚類辨識、長度計算系統</vt:lpstr>
      <vt:lpstr>目錄</vt:lpstr>
      <vt:lpstr>研究動機</vt:lpstr>
      <vt:lpstr>PowerPoint 簡報</vt:lpstr>
      <vt:lpstr>裝置介紹</vt:lpstr>
      <vt:lpstr>PowerPoint 簡報</vt:lpstr>
      <vt:lpstr>實驗流程</vt:lpstr>
      <vt:lpstr>實驗流程圖</vt:lpstr>
      <vt:lpstr>長度計算</vt:lpstr>
      <vt:lpstr>步驟</vt:lpstr>
      <vt:lpstr>canny演算法-邊緣偵測</vt:lpstr>
      <vt:lpstr>minarearect()-找到包含邊緣之最小方框</vt:lpstr>
      <vt:lpstr>計算</vt:lpstr>
      <vt:lpstr>魚種辨識</vt:lpstr>
      <vt:lpstr>資料集</vt:lpstr>
      <vt:lpstr>資料預處理</vt:lpstr>
      <vt:lpstr>資料擴增</vt:lpstr>
      <vt:lpstr>框架選擇</vt:lpstr>
      <vt:lpstr>我們的架構</vt:lpstr>
      <vt:lpstr>PowerPoint 簡報</vt:lpstr>
      <vt:lpstr>Convolutional Neural Network-卷積式神經網路</vt:lpstr>
      <vt:lpstr>ReLU(Rectified Linear Unit)-整流線性單位函數 </vt:lpstr>
      <vt:lpstr>convolutional layer-卷積層</vt:lpstr>
      <vt:lpstr>maxpooling layer-最大池化層</vt:lpstr>
      <vt:lpstr>flatten-扁平層</vt:lpstr>
      <vt:lpstr>dense layer(fully connected layer)-全連接層</vt:lpstr>
      <vt:lpstr>實驗結果</vt:lpstr>
      <vt:lpstr>辨識準確率及長度誤差百分比</vt:lpstr>
      <vt:lpstr>GUI呈現</vt:lpstr>
      <vt:lpstr>網頁呈現</vt:lpstr>
      <vt:lpstr>未來展望</vt:lpstr>
      <vt:lpstr>PowerPoint 簡報</vt:lpstr>
      <vt:lpstr>參考資料</vt:lpstr>
      <vt:lpstr>PowerPoint 簡報</vt:lpstr>
      <vt:lpstr>THE END</vt:lpstr>
      <vt:lpstr>示範影片</vt:lpstr>
      <vt:lpstr>GUI demo</vt:lpstr>
      <vt:lpstr>webpage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結合深度學習及影像處理技術之魚類辨識、長度計算系統</dc:title>
  <dc:creator>paul</dc:creator>
  <cp:lastModifiedBy>paul</cp:lastModifiedBy>
  <cp:revision>38</cp:revision>
  <dcterms:created xsi:type="dcterms:W3CDTF">2020-12-11T09:39:50Z</dcterms:created>
  <dcterms:modified xsi:type="dcterms:W3CDTF">2020-12-20T14:18:34Z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